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6" r:id="rId11"/>
    <p:sldId id="278" r:id="rId12"/>
    <p:sldId id="285" r:id="rId13"/>
    <p:sldId id="281" r:id="rId14"/>
    <p:sldId id="279" r:id="rId15"/>
    <p:sldId id="280" r:id="rId16"/>
    <p:sldId id="282" r:id="rId17"/>
    <p:sldId id="340" r:id="rId18"/>
    <p:sldId id="284" r:id="rId19"/>
    <p:sldId id="315" r:id="rId20"/>
    <p:sldId id="316" r:id="rId21"/>
    <p:sldId id="317" r:id="rId22"/>
    <p:sldId id="341" r:id="rId23"/>
    <p:sldId id="318" r:id="rId24"/>
    <p:sldId id="321" r:id="rId25"/>
    <p:sldId id="320" r:id="rId26"/>
    <p:sldId id="339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286" r:id="rId36"/>
    <p:sldId id="301" r:id="rId37"/>
    <p:sldId id="287" r:id="rId38"/>
    <p:sldId id="288" r:id="rId39"/>
    <p:sldId id="289" r:id="rId40"/>
    <p:sldId id="300" r:id="rId41"/>
    <p:sldId id="342" r:id="rId42"/>
    <p:sldId id="291" r:id="rId43"/>
    <p:sldId id="293" r:id="rId44"/>
    <p:sldId id="296" r:id="rId45"/>
    <p:sldId id="294" r:id="rId46"/>
    <p:sldId id="295" r:id="rId47"/>
    <p:sldId id="283" r:id="rId48"/>
    <p:sldId id="297" r:id="rId49"/>
    <p:sldId id="302" r:id="rId50"/>
    <p:sldId id="344" r:id="rId51"/>
    <p:sldId id="345" r:id="rId52"/>
    <p:sldId id="305" r:id="rId53"/>
    <p:sldId id="306" r:id="rId54"/>
    <p:sldId id="348" r:id="rId55"/>
    <p:sldId id="346" r:id="rId56"/>
    <p:sldId id="347" r:id="rId57"/>
    <p:sldId id="298" r:id="rId58"/>
    <p:sldId id="303" r:id="rId59"/>
    <p:sldId id="304" r:id="rId60"/>
    <p:sldId id="313" r:id="rId61"/>
    <p:sldId id="307" r:id="rId62"/>
    <p:sldId id="308" r:id="rId63"/>
    <p:sldId id="309" r:id="rId64"/>
    <p:sldId id="310" r:id="rId65"/>
    <p:sldId id="330" r:id="rId66"/>
    <p:sldId id="312" r:id="rId67"/>
    <p:sldId id="311" r:id="rId68"/>
    <p:sldId id="331" r:id="rId69"/>
    <p:sldId id="332" r:id="rId70"/>
    <p:sldId id="333" r:id="rId71"/>
    <p:sldId id="314" r:id="rId72"/>
    <p:sldId id="336" r:id="rId73"/>
    <p:sldId id="343" r:id="rId74"/>
    <p:sldId id="319" r:id="rId75"/>
    <p:sldId id="334" r:id="rId76"/>
    <p:sldId id="338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8420A60-953F-4A71-97D4-079B1D557772}">
          <p14:sldIdLst>
            <p14:sldId id="256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6"/>
            <p14:sldId id="278"/>
            <p14:sldId id="285"/>
            <p14:sldId id="281"/>
            <p14:sldId id="279"/>
            <p14:sldId id="280"/>
            <p14:sldId id="282"/>
            <p14:sldId id="340"/>
            <p14:sldId id="284"/>
            <p14:sldId id="315"/>
            <p14:sldId id="316"/>
            <p14:sldId id="317"/>
            <p14:sldId id="341"/>
            <p14:sldId id="318"/>
            <p14:sldId id="321"/>
            <p14:sldId id="320"/>
          </p14:sldIdLst>
        </p14:section>
        <p14:section name="未命名的章節" id="{35844944-8634-4550-8735-6EF41FD0C75E}">
          <p14:sldIdLst>
            <p14:sldId id="339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286"/>
            <p14:sldId id="301"/>
            <p14:sldId id="287"/>
            <p14:sldId id="288"/>
            <p14:sldId id="289"/>
            <p14:sldId id="300"/>
            <p14:sldId id="342"/>
            <p14:sldId id="291"/>
            <p14:sldId id="293"/>
            <p14:sldId id="296"/>
            <p14:sldId id="294"/>
            <p14:sldId id="295"/>
            <p14:sldId id="283"/>
            <p14:sldId id="297"/>
            <p14:sldId id="302"/>
            <p14:sldId id="344"/>
            <p14:sldId id="345"/>
            <p14:sldId id="305"/>
            <p14:sldId id="306"/>
            <p14:sldId id="348"/>
            <p14:sldId id="346"/>
            <p14:sldId id="347"/>
            <p14:sldId id="298"/>
            <p14:sldId id="303"/>
            <p14:sldId id="304"/>
            <p14:sldId id="313"/>
            <p14:sldId id="307"/>
            <p14:sldId id="308"/>
            <p14:sldId id="309"/>
            <p14:sldId id="310"/>
            <p14:sldId id="330"/>
            <p14:sldId id="312"/>
            <p14:sldId id="311"/>
            <p14:sldId id="331"/>
            <p14:sldId id="332"/>
            <p14:sldId id="333"/>
            <p14:sldId id="314"/>
            <p14:sldId id="336"/>
            <p14:sldId id="343"/>
            <p14:sldId id="319"/>
            <p14:sldId id="334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8"/>
  </p:normalViewPr>
  <p:slideViewPr>
    <p:cSldViewPr>
      <p:cViewPr varScale="1">
        <p:scale>
          <a:sx n="119" d="100"/>
          <a:sy n="119" d="100"/>
        </p:scale>
        <p:origin x="2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27671-FBF1-4DD9-BC9C-716DF711AE50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98B8A-3A04-4F4B-9ED1-5E2FA36A8C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32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98B8A-3A04-4F4B-9ED1-5E2FA36A8CB4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40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D82CD-F1BF-498D-BBC0-E949BB39D906}" type="datetimeFigureOut">
              <a:rPr lang="zh-TW" altLang="en-US" smtClean="0"/>
              <a:pPr/>
              <a:t>2021/10/28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F8AA1-8209-4242-B199-BD1CE946FB7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>
              <a:lumMod val="9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>
              <a:lumMod val="9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bg1">
              <a:lumMod val="95000"/>
            </a:schemeClr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itri.org.tw/chi/index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://www.wtaipei.com.tw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kkday.com/zh-t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gliffy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web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google/material-design-icons/releases/tag/1.0.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hyperlink" Target="https://www.iconfinder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color.adobe.com/zh/create/color-whee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hyperlink" Target="https://coolors.co/f1f7ed-243e36-7ca982-e0eec6-c2a83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awwwards.com/trendy-web-color-palettes-and-material-design-color-schemes-tool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real.tsite.jp/daikanyama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similarweb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www.gomaji.com/Taipei_p101388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evernote.com/intl/zh-t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tw/intl/zh-TW/analytics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ni.siois.in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://www.responsinator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www.google.co.uk/webmasters/tools/mobile-friendly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://www.hobo-web.co.uk/best-screen-siz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://www.hobo-web.co.uk/shaun-anderson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6.jpeg"/><Relationship Id="rId7" Type="http://schemas.openxmlformats.org/officeDocument/2006/relationships/image" Target="../media/image68.png"/><Relationship Id="rId2" Type="http://schemas.openxmlformats.org/officeDocument/2006/relationships/hyperlink" Target="https://www.uxpi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visionapp.com/" TargetMode="External"/><Relationship Id="rId5" Type="http://schemas.openxmlformats.org/officeDocument/2006/relationships/image" Target="../media/image67.jpeg"/><Relationship Id="rId4" Type="http://schemas.openxmlformats.org/officeDocument/2006/relationships/hyperlink" Target="https://webflow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ui8.net/products/patagonia-u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://ui-patterns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material.google.com/layout/metrics-keylines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s://www.google.com/fonts?__hstc=77520074.b69016ec784022589f43dacb911653e7.1448263327046.1448263327046.1448263327046.1&amp;__hssc=77520074.1.1448263327047&amp;__hsfp=3466686842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gif"/><Relationship Id="rId4" Type="http://schemas.openxmlformats.org/officeDocument/2006/relationships/image" Target="../media/image76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://thelawofthejun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hyperlink" Target="http://www.sevenhillswholefoods.com/experience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http://chami.osaka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hyperlink" Target="http://www.w3schools.com/browsers/browsers_display.asp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draw.io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matthew.wagerfield.com/parallax/" TargetMode="External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hyperlink" Target="http://bad.diese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icnovel-hybrid4.peugeot.com/start.html" TargetMode="External"/><Relationship Id="rId5" Type="http://schemas.openxmlformats.org/officeDocument/2006/relationships/image" Target="../media/image87.jpeg"/><Relationship Id="rId4" Type="http://schemas.openxmlformats.org/officeDocument/2006/relationships/hyperlink" Target="http://www.tioluchin.com/" TargetMode="External"/><Relationship Id="rId9" Type="http://schemas.openxmlformats.org/officeDocument/2006/relationships/image" Target="../media/image8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www.cartoonnetworkstudio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hyperlink" Target="https://www.sbs.com.au/mygrandmotherslingo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spotify.com/tw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://uigradients.com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hyperlink" Target="https://www.pinteres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hyperlink" Target="https://dribbble.com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hyperlink" Target="http://airnaut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hyperlink" Target="http://piratecode.ru/e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1.jpeg"/><Relationship Id="rId7" Type="http://schemas.openxmlformats.org/officeDocument/2006/relationships/hyperlink" Target="http://cdn.sixrevisions.com/0468-01-css-ghost-buttons/index.html" TargetMode="External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hyperlink" Target="https://www.bugaboo.com/US/en_US/strollers/bugaboo-runner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hyperlink" Target="http://weecom.com.b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hyperlink" Target="http://www.oasisinet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s://www.draw.io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hyperlink" Target="https://spacelamb.12wave.com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://www.rigna.jp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hyperlink" Target="http://www.ichibanya.co.jp/pasta/menu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eg"/><Relationship Id="rId4" Type="http://schemas.openxmlformats.org/officeDocument/2006/relationships/hyperlink" Target="http://www.nike.com/us/en_us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hyperlink" Target="http://www.200miles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7" Type="http://schemas.openxmlformats.org/officeDocument/2006/relationships/image" Target="../media/image116.jpe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etuikit.com/" TargetMode="External"/><Relationship Id="rId5" Type="http://schemas.openxmlformats.org/officeDocument/2006/relationships/image" Target="../media/image115.jpeg"/><Relationship Id="rId4" Type="http://schemas.openxmlformats.org/officeDocument/2006/relationships/hyperlink" Target="http://semantic-ui.com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7" Type="http://schemas.openxmlformats.org/officeDocument/2006/relationships/image" Target="../media/image119.jpeg"/><Relationship Id="rId2" Type="http://schemas.openxmlformats.org/officeDocument/2006/relationships/hyperlink" Target="http://animaticons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" TargetMode="External"/><Relationship Id="rId5" Type="http://schemas.openxmlformats.org/officeDocument/2006/relationships/image" Target="../media/image118.jpeg"/><Relationship Id="rId4" Type="http://schemas.openxmlformats.org/officeDocument/2006/relationships/hyperlink" Target="http://fortawesome.github.io/Font-Awesome/icons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2.png"/><Relationship Id="rId2" Type="http://schemas.openxmlformats.org/officeDocument/2006/relationships/hyperlink" Target="http://webdesign.tutsp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" TargetMode="External"/><Relationship Id="rId5" Type="http://schemas.openxmlformats.org/officeDocument/2006/relationships/image" Target="../media/image121.jpeg"/><Relationship Id="rId4" Type="http://schemas.openxmlformats.org/officeDocument/2006/relationships/hyperlink" Target="https://www.codecademy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:\2015協同教學\圖片\1127\Image 3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89040"/>
            <a:ext cx="4762757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要怎麼規劃網站架構？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理想中的操作動線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網站需要跟使用者互動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如購物網站，需考慮線上購物、查找商品、結帳的操作動線順暢。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如飯店網站，需注意網站常用頁面是否清楚易找、房型、價錢、優惠訊息。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如機關網站，則需注意訊息資訊容易查找。</a:t>
            </a:r>
          </a:p>
        </p:txBody>
      </p:sp>
      <p:pic>
        <p:nvPicPr>
          <p:cNvPr id="2051" name="Picture 3" descr="D:\2015協同教學\圖片\1127\Whotel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040"/>
            <a:ext cx="4788024" cy="308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138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要怎麼規劃網站架構？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需要哪些語言版本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網站會依公司客群範圍設計不同語系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如公司客群分佈於台灣、大陸、新加坡、日本、美國，那麼網站可以考慮製作繁體中文、簡體。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針對不同語言的客戶，公司是否提供相同的服務、商品、或優惠方案？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後台的程式資料庫是否也要依不同語言版本獨立開來？繁體中文、英文及日文。</a:t>
            </a:r>
          </a:p>
        </p:txBody>
      </p:sp>
      <p:pic>
        <p:nvPicPr>
          <p:cNvPr id="1028" name="Picture 4" descr="E:\2015協同教學\圖片\1127\kkday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645024"/>
            <a:ext cx="3864939" cy="3212975"/>
          </a:xfrm>
          <a:prstGeom prst="rect">
            <a:avLst/>
          </a:prstGeom>
          <a:noFill/>
        </p:spPr>
      </p:pic>
      <p:pic>
        <p:nvPicPr>
          <p:cNvPr id="1026" name="Picture 2" descr="C:\Users\User\Desktop\Image 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637068"/>
            <a:ext cx="3566899" cy="322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9949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92080" y="3068960"/>
            <a:ext cx="3466728" cy="634082"/>
          </a:xfrm>
        </p:spPr>
        <p:txBody>
          <a:bodyPr/>
          <a:lstStyle/>
          <a:p>
            <a:r>
              <a:rPr lang="zh-TW" altLang="en-US" dirty="0"/>
              <a:t>如何構思版面設計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1026" name="Picture 2" descr="E:\2015協同教學\圖片\1127\company_web_layout_by_nonlin3-d4mjcy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5079058" cy="3386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075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如何構思版面設計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網頁設計流程</a:t>
            </a:r>
          </a:p>
        </p:txBody>
      </p:sp>
      <p:pic>
        <p:nvPicPr>
          <p:cNvPr id="4100" name="Picture 4" descr="D:\2015協同教學\圖片\1127\線框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163169"/>
            <a:ext cx="7848872" cy="217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7740352" y="436510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6948264" y="4797152"/>
            <a:ext cx="1656184" cy="93610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b="1" dirty="0">
              <a:solidFill>
                <a:srgbClr val="FFFF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endParaRPr lang="en-US" altLang="zh-TW" b="1" dirty="0">
              <a:solidFill>
                <a:srgbClr val="FFFF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endParaRPr lang="en-US" altLang="zh-TW" b="1" dirty="0">
              <a:solidFill>
                <a:srgbClr val="FFFF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b="1" dirty="0">
                <a:solidFill>
                  <a:srgbClr val="FFFF00"/>
                </a:solidFill>
                <a:latin typeface="微軟正黑體" pitchFamily="34" charset="-120"/>
                <a:ea typeface="微軟正黑體" pitchFamily="34" charset="-120"/>
              </a:rPr>
              <a:t>可操作「原型」</a:t>
            </a:r>
            <a:endParaRPr lang="en-US" altLang="zh-TW" b="1" dirty="0">
              <a:solidFill>
                <a:srgbClr val="FFFF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b="1" dirty="0">
                <a:solidFill>
                  <a:srgbClr val="FFFF00"/>
                </a:solidFill>
              </a:rPr>
              <a:t>Prototype</a:t>
            </a:r>
          </a:p>
          <a:p>
            <a:pPr algn="ctr"/>
            <a:endParaRPr lang="zh-TW" altLang="en-US" b="1" dirty="0">
              <a:solidFill>
                <a:srgbClr val="FFFF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endParaRPr lang="en-US" altLang="zh-TW" b="1" dirty="0">
              <a:solidFill>
                <a:srgbClr val="FFFF00"/>
              </a:solidFill>
            </a:endParaRPr>
          </a:p>
          <a:p>
            <a:pPr algn="ctr"/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814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如何構思版面設計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Sketch(</a:t>
            </a:r>
            <a:r>
              <a:rPr lang="zh-TW" altLang="en-US" dirty="0"/>
              <a:t>草圖</a:t>
            </a:r>
            <a:r>
              <a:rPr lang="en-US" altLang="zh-TW" dirty="0"/>
              <a:t>)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試圖明白你的介面要如何運作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一張白紙</a:t>
            </a:r>
            <a:r>
              <a:rPr lang="en-US" altLang="zh-TW" dirty="0"/>
              <a:t>/</a:t>
            </a:r>
            <a:r>
              <a:rPr lang="zh-TW" altLang="en-US" dirty="0"/>
              <a:t>白板，一枝筆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畫草圖最重要的不是你的繪圖能力，而是你能不能表達出你的概念想法。</a:t>
            </a:r>
            <a:endParaRPr lang="en-US" altLang="zh-TW" dirty="0"/>
          </a:p>
          <a:p>
            <a:pPr marL="914400" lvl="1" indent="-457200" fontAlgn="base">
              <a:buFont typeface="Wingdings" panose="05000000000000000000" pitchFamily="2" charset="2"/>
              <a:buAutoNum type="circleNumWdWhitePlain"/>
            </a:pPr>
            <a:r>
              <a:rPr lang="zh-TW" altLang="en-US" cap="all" dirty="0"/>
              <a:t>協助你與客戶一起構想出新的設計概念</a:t>
            </a:r>
          </a:p>
        </p:txBody>
      </p:sp>
      <p:pic>
        <p:nvPicPr>
          <p:cNvPr id="3075" name="Picture 3" descr="D:\2015協同教學\圖片\1127\031650f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20988"/>
            <a:ext cx="4330452" cy="324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2015協同教學\圖片\1127\sketching-cli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39060"/>
            <a:ext cx="1853580" cy="13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276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如何構思版面設計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Wireframe (</a:t>
            </a:r>
            <a:r>
              <a:rPr lang="zh-TW" altLang="en-US" dirty="0"/>
              <a:t>線框圖</a:t>
            </a:r>
            <a:r>
              <a:rPr lang="en-US" altLang="zh-TW" dirty="0"/>
              <a:t>)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線框圖是網站設計裡初步的原稿。</a:t>
            </a:r>
            <a:endParaRPr lang="en-US" altLang="zh-TW" dirty="0"/>
          </a:p>
          <a:p>
            <a:pPr lvl="2"/>
            <a:r>
              <a:rPr lang="zh-TW" altLang="en-US" dirty="0"/>
              <a:t>要清楚的表明：</a:t>
            </a:r>
          </a:p>
          <a:p>
            <a:pPr marL="1714500" lvl="3" indent="-342900" fontAlgn="base">
              <a:buFont typeface="+mj-lt"/>
              <a:buAutoNum type="alphaUcPeriod"/>
            </a:pPr>
            <a:r>
              <a:rPr lang="zh-TW" altLang="en-US" dirty="0"/>
              <a:t>呈現產品頁面上主要的資訊</a:t>
            </a:r>
          </a:p>
          <a:p>
            <a:pPr marL="1714500" lvl="3" indent="-342900" fontAlgn="base">
              <a:buFont typeface="+mj-lt"/>
              <a:buAutoNum type="alphaUcPeriod"/>
            </a:pPr>
            <a:r>
              <a:rPr lang="zh-TW" altLang="en-US" dirty="0"/>
              <a:t>呈現資訊在頁面上的排版與架構</a:t>
            </a:r>
          </a:p>
          <a:p>
            <a:pPr marL="1714500" lvl="3" indent="-342900" fontAlgn="base">
              <a:buFont typeface="+mj-lt"/>
              <a:buAutoNum type="alphaUcPeriod"/>
            </a:pPr>
            <a:r>
              <a:rPr lang="zh-TW" altLang="en-US" dirty="0"/>
              <a:t>可視覺化，便於描述使用者如何與產品互動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進一步改進你的應用程序的概念。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/>
              <a:t>強迫</a:t>
            </a:r>
            <a:r>
              <a:rPr lang="zh-TW" altLang="en-US" dirty="0"/>
              <a:t>你關注更多的細節，所有元素的大小、位置和順序需要全部考慮清楚。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更精確地設計使用者介面的運作方式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dirty="0" err="1">
                <a:solidFill>
                  <a:srgbClr val="FFC000"/>
                </a:solidFill>
              </a:rPr>
              <a:t>Wirframe</a:t>
            </a:r>
            <a:r>
              <a:rPr lang="zh-TW" altLang="en-US" dirty="0">
                <a:solidFill>
                  <a:srgbClr val="FFC000"/>
                </a:solidFill>
              </a:rPr>
              <a:t>是你網頁設計的骨幹，</a:t>
            </a:r>
            <a:endParaRPr lang="en-US" altLang="zh-TW" dirty="0">
              <a:solidFill>
                <a:srgbClr val="FFC000"/>
              </a:solidFill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rgbClr val="FFC000"/>
                </a:solidFill>
              </a:rPr>
              <a:t>       </a:t>
            </a:r>
            <a:r>
              <a:rPr lang="zh-TW" altLang="en-US" dirty="0">
                <a:solidFill>
                  <a:srgbClr val="FFC000"/>
                </a:solidFill>
              </a:rPr>
              <a:t>建築師的藍圖。</a:t>
            </a:r>
          </a:p>
        </p:txBody>
      </p:sp>
      <p:pic>
        <p:nvPicPr>
          <p:cNvPr id="5122" name="Picture 2" descr="D:\2015協同教學\圖片\1127\gliffy-wireframe-1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933056"/>
            <a:ext cx="3027657" cy="24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4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如何構思版面設計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Mockup (</a:t>
            </a:r>
            <a:r>
              <a:rPr lang="zh-TW" altLang="en-US" dirty="0"/>
              <a:t>靜態視覺稿</a:t>
            </a:r>
            <a:r>
              <a:rPr lang="en-US" altLang="zh-TW" dirty="0"/>
              <a:t>)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良好的視覺稿應該要有：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表達資訊框架、具象的內容，靜態的方式展示完整基本的功能。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en-US" altLang="zh-TW" dirty="0"/>
              <a:t> Photoshop</a:t>
            </a:r>
            <a:r>
              <a:rPr lang="zh-TW" altLang="en-US" dirty="0"/>
              <a:t>、</a:t>
            </a:r>
            <a:r>
              <a:rPr lang="en-US" altLang="zh-TW" dirty="0"/>
              <a:t>Sketch </a:t>
            </a:r>
            <a:r>
              <a:rPr lang="zh-TW" altLang="en-US" dirty="0"/>
              <a:t>製作的視覺稿，以視覺的角度真實呈現網頁，視覺上和</a:t>
            </a:r>
            <a:r>
              <a:rPr lang="zh-TW" altLang="en-US" dirty="0">
                <a:solidFill>
                  <a:srgbClr val="FF0000"/>
                </a:solidFill>
              </a:rPr>
              <a:t>最終可操作的產出一樣</a:t>
            </a:r>
            <a:r>
              <a:rPr lang="zh-TW" altLang="en-US" dirty="0"/>
              <a:t>，單張圖片（檔案）而已。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蒐集客戶回饋，獲得客戶認同。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146" name="Picture 2" descr="D:\2015協同教學\圖片\1127\web-mockup_01-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9" b="7262"/>
          <a:stretch>
            <a:fillRect/>
          </a:stretch>
        </p:blipFill>
        <p:spPr bwMode="auto">
          <a:xfrm>
            <a:off x="1475656" y="3356992"/>
            <a:ext cx="6012160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95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TW" altLang="en-US" dirty="0"/>
              <a:t>如何構思版面設計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altLang="zh-TW" b="1" dirty="0"/>
              <a:t>Prototype</a:t>
            </a:r>
            <a:r>
              <a:rPr lang="en-US" altLang="zh-TW" dirty="0"/>
              <a:t> (</a:t>
            </a:r>
            <a:r>
              <a:rPr lang="zh-TW" altLang="en-US" dirty="0"/>
              <a:t>可操作原型</a:t>
            </a:r>
            <a:r>
              <a:rPr lang="en-US" altLang="zh-TW" dirty="0"/>
              <a:t>)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良好的視覺稿應該要有：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頁面要會</a:t>
            </a:r>
            <a:r>
              <a:rPr lang="zh-TW" altLang="en-US" dirty="0">
                <a:solidFill>
                  <a:srgbClr val="FF0000"/>
                </a:solidFill>
              </a:rPr>
              <a:t>動</a:t>
            </a:r>
            <a:r>
              <a:rPr lang="zh-TW" altLang="en-US" dirty="0">
                <a:solidFill>
                  <a:schemeClr val="bg1"/>
                </a:solidFill>
              </a:rPr>
              <a:t>，</a:t>
            </a:r>
            <a:r>
              <a:rPr lang="zh-TW" altLang="en-US" dirty="0">
                <a:solidFill>
                  <a:srgbClr val="FFC000"/>
                </a:solidFill>
              </a:rPr>
              <a:t>可以被操作</a:t>
            </a:r>
            <a:r>
              <a:rPr lang="zh-TW" altLang="en-US" dirty="0">
                <a:solidFill>
                  <a:schemeClr val="bg1"/>
                </a:solidFill>
              </a:rPr>
              <a:t>，有反應。</a:t>
            </a:r>
            <a:endParaRPr lang="en-US" altLang="zh-TW" dirty="0">
              <a:solidFill>
                <a:schemeClr val="bg1"/>
              </a:solidFill>
            </a:endParaRPr>
          </a:p>
          <a:p>
            <a:pPr marL="1314450" lvl="2" indent="-457200">
              <a:buFont typeface="+mj-lt"/>
              <a:buAutoNum type="alphaUcPeriod"/>
            </a:pPr>
            <a:r>
              <a:rPr lang="en-US" altLang="zh-TW" dirty="0"/>
              <a:t>Prototype </a:t>
            </a:r>
            <a:r>
              <a:rPr lang="zh-TW" altLang="en-US" dirty="0"/>
              <a:t>分成低保真原型、高保真原型</a:t>
            </a:r>
            <a:endParaRPr lang="en-US" altLang="zh-TW" dirty="0"/>
          </a:p>
          <a:p>
            <a:pPr marL="1771650" lvl="3" indent="-457200">
              <a:buFont typeface="Wingdings" pitchFamily="2" charset="2"/>
              <a:buChar char="l"/>
            </a:pPr>
            <a:r>
              <a:rPr lang="zh-TW" altLang="en-US" dirty="0">
                <a:solidFill>
                  <a:srgbClr val="FFC000"/>
                </a:solidFill>
              </a:rPr>
              <a:t>低保真原型 </a:t>
            </a:r>
            <a:r>
              <a:rPr lang="zh-TW" altLang="en-US" dirty="0"/>
              <a:t>＝ </a:t>
            </a:r>
            <a:r>
              <a:rPr lang="en-US" altLang="zh-TW" dirty="0"/>
              <a:t>Wireframe </a:t>
            </a:r>
            <a:r>
              <a:rPr lang="zh-TW" altLang="en-US" dirty="0"/>
              <a:t>＋ 可操作</a:t>
            </a:r>
            <a:endParaRPr lang="en-US" altLang="zh-TW" dirty="0"/>
          </a:p>
          <a:p>
            <a:pPr marL="1771650" lvl="3" indent="-457200">
              <a:buFont typeface="Wingdings" pitchFamily="2" charset="2"/>
              <a:buChar char="l"/>
            </a:pPr>
            <a:r>
              <a:rPr lang="zh-TW" altLang="en-US" dirty="0">
                <a:solidFill>
                  <a:srgbClr val="FFC000"/>
                </a:solidFill>
              </a:rPr>
              <a:t>高保真原型 </a:t>
            </a:r>
            <a:r>
              <a:rPr lang="zh-TW" altLang="en-US" dirty="0"/>
              <a:t>＝ </a:t>
            </a:r>
            <a:r>
              <a:rPr lang="en-US" altLang="zh-TW" dirty="0"/>
              <a:t>Mockup </a:t>
            </a:r>
            <a:r>
              <a:rPr lang="zh-TW" altLang="en-US" dirty="0"/>
              <a:t>＋ 可操作。</a:t>
            </a:r>
            <a:endParaRPr lang="en-US" altLang="zh-TW" dirty="0"/>
          </a:p>
          <a:p>
            <a:pPr marL="1771650" lvl="3" indent="-457200">
              <a:buFont typeface="Wingdings" pitchFamily="2" charset="2"/>
              <a:buChar char="l"/>
            </a:pPr>
            <a:r>
              <a:rPr lang="zh-TW" altLang="en-US" dirty="0"/>
              <a:t>已經切圖交給</a:t>
            </a:r>
            <a:r>
              <a:rPr lang="en-US" altLang="zh-TW" dirty="0"/>
              <a:t>RD </a:t>
            </a:r>
            <a:r>
              <a:rPr lang="zh-TW" altLang="en-US" dirty="0"/>
              <a:t>套版、尚未套後台資料（先用假資料）的也會被稱為高保真原型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還未正式發佈上線的，都能被稱為 </a:t>
            </a:r>
            <a:r>
              <a:rPr lang="en-US" altLang="zh-TW" dirty="0"/>
              <a:t>Prototype 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  <p:pic>
        <p:nvPicPr>
          <p:cNvPr id="2050" name="Picture 2" descr="C:\Users\User\Desktop\overview-tour-trial-lap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4017396"/>
            <a:ext cx="4932039" cy="28406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08104" y="3140968"/>
            <a:ext cx="2962672" cy="634082"/>
          </a:xfrm>
        </p:spPr>
        <p:txBody>
          <a:bodyPr>
            <a:normAutofit/>
          </a:bodyPr>
          <a:lstStyle/>
          <a:p>
            <a:r>
              <a:rPr lang="zh-TW" altLang="en-US" dirty="0"/>
              <a:t>網頁設計的組成</a:t>
            </a:r>
          </a:p>
        </p:txBody>
      </p:sp>
      <p:pic>
        <p:nvPicPr>
          <p:cNvPr id="4098" name="Picture 2" descr="E:\2015協同教學\圖片\1127\Responsive-Web-Design4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5112568" cy="3243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0973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網頁設計的組成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網頁的組成元素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版面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 descr="E:\20141024協同教學簡報\圖片\布包.jp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5733256"/>
            <a:ext cx="2095500" cy="495300"/>
          </a:xfrm>
          <a:prstGeom prst="rect">
            <a:avLst/>
          </a:prstGeom>
          <a:noFill/>
        </p:spPr>
      </p:pic>
      <p:pic>
        <p:nvPicPr>
          <p:cNvPr id="8194" name="Picture 2" descr="D:\2015協同教學\圖片\1127\structure-html5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16145"/>
            <a:ext cx="5143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74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網站架構與規劃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網站的目標客戶是誰？</a:t>
            </a:r>
            <a:endParaRPr lang="en-US" altLang="zh-TW" dirty="0"/>
          </a:p>
          <a:p>
            <a:pPr lvl="1">
              <a:buFont typeface="Arial" pitchFamily="34" charset="0"/>
              <a:buChar char="•"/>
            </a:pPr>
            <a:r>
              <a:rPr lang="zh-TW" altLang="en-US" dirty="0"/>
              <a:t>網站是做給誰看的</a:t>
            </a:r>
            <a:r>
              <a:rPr lang="en-US" altLang="zh-TW" dirty="0"/>
              <a:t>?</a:t>
            </a:r>
          </a:p>
          <a:p>
            <a:pPr lvl="1">
              <a:buFont typeface="Arial" pitchFamily="34" charset="0"/>
              <a:buChar char="•"/>
            </a:pPr>
            <a:r>
              <a:rPr lang="zh-TW" altLang="en-US" dirty="0"/>
              <a:t>主管並不是網站的主要客戶，</a:t>
            </a:r>
            <a:r>
              <a:rPr lang="zh-TW" altLang="en-US" dirty="0">
                <a:solidFill>
                  <a:srgbClr val="FF0000"/>
                </a:solidFill>
              </a:rPr>
              <a:t>客戶</a:t>
            </a:r>
            <a:r>
              <a:rPr lang="zh-TW" altLang="en-US" dirty="0"/>
              <a:t>才是網站所要溝通的對象</a:t>
            </a:r>
            <a:r>
              <a:rPr lang="en-US" altLang="zh-TW" dirty="0"/>
              <a:t>!</a:t>
            </a:r>
          </a:p>
          <a:p>
            <a:pPr lvl="1">
              <a:buFont typeface="Arial" pitchFamily="34" charset="0"/>
              <a:buChar char="•"/>
            </a:pPr>
            <a:r>
              <a:rPr lang="zh-TW" altLang="en-US" dirty="0"/>
              <a:t>網站要從客戶的角度來思考是否合宜。</a:t>
            </a:r>
            <a:endParaRPr lang="en-US" altLang="zh-TW" dirty="0"/>
          </a:p>
          <a:p>
            <a:pPr lvl="1">
              <a:buFont typeface="Arial" pitchFamily="34" charset="0"/>
              <a:buChar char="•"/>
            </a:pPr>
            <a:endParaRPr lang="zh-TW" altLang="en-US" dirty="0"/>
          </a:p>
        </p:txBody>
      </p:sp>
      <p:pic>
        <p:nvPicPr>
          <p:cNvPr id="1026" name="Picture 2" descr="E:\2015協同教學\圖片\1127\first-cli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717032"/>
            <a:ext cx="3333750" cy="2400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網頁設計的組成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網頁的組成元素</a:t>
            </a:r>
            <a:endParaRPr lang="en-US" altLang="zh-TW" dirty="0"/>
          </a:p>
          <a:p>
            <a:r>
              <a:rPr lang="zh-TW" altLang="en-US" dirty="0"/>
              <a:t>字形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dirty="0"/>
              <a:t>CSS</a:t>
            </a:r>
            <a:r>
              <a:rPr lang="zh-TW" altLang="en-US" dirty="0"/>
              <a:t>來取代文字</a:t>
            </a:r>
            <a:r>
              <a:rPr lang="en-US" altLang="zh-TW" dirty="0"/>
              <a:t>LOGO</a:t>
            </a:r>
            <a:r>
              <a:rPr lang="zh-TW" altLang="en-US" dirty="0"/>
              <a:t>、按鈕圖片等</a:t>
            </a:r>
            <a:r>
              <a:rPr lang="en-US" altLang="zh-TW" dirty="0"/>
              <a:t>Icon</a:t>
            </a:r>
            <a:r>
              <a:rPr lang="zh-TW" altLang="en-US" dirty="0"/>
              <a:t>的設計</a:t>
            </a:r>
            <a:endParaRPr lang="en-US" altLang="zh-TW" dirty="0"/>
          </a:p>
          <a:p>
            <a:pPr lvl="2"/>
            <a:r>
              <a:rPr lang="zh-TW" altLang="en-US" dirty="0"/>
              <a:t>線上免費</a:t>
            </a:r>
            <a:r>
              <a:rPr lang="en-US" altLang="zh-TW" dirty="0"/>
              <a:t>SVG</a:t>
            </a:r>
            <a:r>
              <a:rPr lang="zh-TW" altLang="en-US" dirty="0"/>
              <a:t> </a:t>
            </a:r>
            <a:r>
              <a:rPr lang="en-US" altLang="zh-TW" dirty="0"/>
              <a:t>Icon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 descr="E:\20141024協同教學簡報\圖片\Google-釋出數百個圖示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7230" y="3714749"/>
            <a:ext cx="4690894" cy="2411413"/>
          </a:xfrm>
          <a:prstGeom prst="rect">
            <a:avLst/>
          </a:prstGeom>
          <a:noFill/>
        </p:spPr>
      </p:pic>
      <p:pic>
        <p:nvPicPr>
          <p:cNvPr id="5" name="Picture 2" descr="E:\20141024協同教學簡報\圖片\2014-10-23_171358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05525" y="4424363"/>
            <a:ext cx="1847850" cy="504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783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網頁設計的組成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網頁的組成元素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色彩</a:t>
            </a:r>
            <a:endParaRPr lang="en-US" altLang="zh-TW" dirty="0"/>
          </a:p>
          <a:p>
            <a:pPr lvl="2"/>
            <a:r>
              <a:rPr lang="zh-TW" altLang="en-US" dirty="0"/>
              <a:t>色彩是影響網頁視覺最重要的因素</a:t>
            </a:r>
            <a:endParaRPr lang="en-US" altLang="zh-TW" dirty="0"/>
          </a:p>
          <a:p>
            <a:pPr lvl="2"/>
            <a:r>
              <a:rPr lang="zh-TW" altLang="en-US" dirty="0"/>
              <a:t>利用色彩觸發想像與聯想，建立品牌感與風格確立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endParaRPr lang="zh-TW" altLang="en-US" dirty="0"/>
          </a:p>
        </p:txBody>
      </p:sp>
      <p:pic>
        <p:nvPicPr>
          <p:cNvPr id="4" name="Picture 3" descr="E:\20141024協同教學簡報\圖片\2014-10-22_144409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6120" y="3356992"/>
            <a:ext cx="4027199" cy="2918866"/>
          </a:xfrm>
          <a:prstGeom prst="rect">
            <a:avLst/>
          </a:prstGeom>
          <a:noFill/>
        </p:spPr>
      </p:pic>
      <p:pic>
        <p:nvPicPr>
          <p:cNvPr id="3074" name="Picture 2" descr="C:\Users\User\Desktop\Image 3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8032" y="3412832"/>
            <a:ext cx="4355976" cy="2967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6542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TW" altLang="en-US" dirty="0"/>
              <a:t>網頁設計的組成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TW" altLang="en-US" dirty="0"/>
              <a:t>網頁的組成元素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網頁配色敏感度</a:t>
            </a:r>
            <a:endParaRPr lang="en-US" altLang="zh-TW" dirty="0"/>
          </a:p>
          <a:p>
            <a:pPr lvl="2"/>
            <a:r>
              <a:rPr lang="zh-TW" altLang="en-US" dirty="0"/>
              <a:t>色彩感知能力的培養，養成在日常生活中認真觀察的習慣</a:t>
            </a:r>
            <a:endParaRPr lang="en-US" altLang="zh-TW" dirty="0"/>
          </a:p>
          <a:p>
            <a:pPr lvl="2"/>
            <a:r>
              <a:rPr lang="zh-TW" altLang="en-US" dirty="0"/>
              <a:t>多欣賞別人的作品，選一個你自己喜歡的配色風格</a:t>
            </a:r>
            <a:endParaRPr lang="en-US" altLang="zh-TW" dirty="0"/>
          </a:p>
          <a:p>
            <a:pPr lvl="2"/>
            <a:r>
              <a:rPr lang="en-US" altLang="zh-TW" dirty="0" err="1">
                <a:solidFill>
                  <a:srgbClr val="FFC000"/>
                </a:solidFill>
              </a:rPr>
              <a:t>Awwwards</a:t>
            </a:r>
            <a:r>
              <a:rPr lang="zh-TW" altLang="en-US" dirty="0"/>
              <a:t>是前端設計界最有影響力的獎項之一，每天評選在設計和技術表現上突出的網頁作品</a:t>
            </a:r>
            <a:endParaRPr lang="en-US" altLang="zh-TW" dirty="0"/>
          </a:p>
          <a:p>
            <a:pPr lvl="2"/>
            <a:r>
              <a:rPr lang="zh-TW" altLang="en-US" dirty="0">
                <a:solidFill>
                  <a:srgbClr val="00B0F0"/>
                </a:solidFill>
              </a:rPr>
              <a:t>設計感、易用性，創新性，內容。平均總分</a:t>
            </a:r>
            <a:br>
              <a:rPr lang="zh-TW" altLang="en-US" dirty="0">
                <a:solidFill>
                  <a:srgbClr val="00B0F0"/>
                </a:solidFill>
              </a:rPr>
            </a:br>
            <a:br>
              <a:rPr lang="zh-TW" altLang="en-US" dirty="0"/>
            </a:b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098" name="Picture 2" descr="C:\Users\User\Desktop\Image 4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465147"/>
            <a:ext cx="4968552" cy="33928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網頁設計的組成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網頁的組成元素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圖形</a:t>
            </a:r>
            <a:endParaRPr lang="en-US" altLang="zh-TW" dirty="0"/>
          </a:p>
          <a:p>
            <a:pPr lvl="2"/>
            <a:r>
              <a:rPr lang="zh-TW" altLang="en-US" dirty="0"/>
              <a:t>通常在網頁設計上扮演著畫龍點睛的效果</a:t>
            </a:r>
            <a:endParaRPr lang="en-US" altLang="zh-TW" dirty="0"/>
          </a:p>
          <a:p>
            <a:pPr lvl="2"/>
            <a:r>
              <a:rPr lang="zh-TW" altLang="en-US" dirty="0"/>
              <a:t>分為</a:t>
            </a:r>
            <a:r>
              <a:rPr lang="zh-TW" altLang="en-US" dirty="0">
                <a:solidFill>
                  <a:srgbClr val="FFC000"/>
                </a:solidFill>
              </a:rPr>
              <a:t>照片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rgbClr val="FFC000"/>
                </a:solidFill>
              </a:rPr>
              <a:t>插畫</a:t>
            </a:r>
            <a:r>
              <a:rPr lang="zh-TW" altLang="en-US" dirty="0"/>
              <a:t>兩類</a:t>
            </a:r>
            <a:endParaRPr lang="en-US" altLang="zh-TW" dirty="0"/>
          </a:p>
          <a:p>
            <a:pPr lvl="2"/>
            <a:r>
              <a:rPr lang="zh-TW" altLang="en-US" dirty="0"/>
              <a:t>利用圖片處理，增加網站的質感，提升</a:t>
            </a:r>
            <a:r>
              <a:rPr lang="zh-TW" altLang="en-US" dirty="0">
                <a:solidFill>
                  <a:schemeClr val="bg1"/>
                </a:solidFill>
              </a:rPr>
              <a:t>可看性與增加豐富性與主題識別度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113584"/>
            <a:ext cx="522805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5508104" y="3140968"/>
            <a:ext cx="2962672" cy="634082"/>
          </a:xfrm>
        </p:spPr>
        <p:txBody>
          <a:bodyPr>
            <a:normAutofit/>
          </a:bodyPr>
          <a:lstStyle/>
          <a:p>
            <a:r>
              <a:rPr lang="zh-TW" altLang="en-US" dirty="0"/>
              <a:t>網站使用者經驗</a:t>
            </a:r>
          </a:p>
        </p:txBody>
      </p:sp>
      <p:pic>
        <p:nvPicPr>
          <p:cNvPr id="5" name="Picture 2" descr="D:\2015協同教學\圖片\1127\UX-banner-blo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5311269" cy="354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3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網站使用者經驗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「使用者經驗」這個詞，英文為 </a:t>
            </a:r>
            <a:r>
              <a:rPr lang="en-US" altLang="zh-TW" dirty="0">
                <a:solidFill>
                  <a:srgbClr val="FFC000"/>
                </a:solidFill>
              </a:rPr>
              <a:t>User Experience</a:t>
            </a:r>
            <a:r>
              <a:rPr lang="zh-TW" altLang="en-US" dirty="0"/>
              <a:t>，簡稱為 </a:t>
            </a:r>
            <a:r>
              <a:rPr lang="en-US" altLang="zh-TW" dirty="0"/>
              <a:t>UX</a:t>
            </a:r>
          </a:p>
          <a:p>
            <a:r>
              <a:rPr lang="zh-TW" altLang="en-US" dirty="0">
                <a:solidFill>
                  <a:srgbClr val="FFC000"/>
                </a:solidFill>
              </a:rPr>
              <a:t>使用者與公司網站互動行為的總和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/>
              <a:t>目的是要達成一個目標（取得資訊、下訂單、連絡公司等等</a:t>
            </a:r>
            <a:r>
              <a:rPr lang="en-US" altLang="zh-TW" dirty="0"/>
              <a:t>)</a:t>
            </a:r>
            <a:r>
              <a:rPr lang="zh-TW" altLang="en-US" dirty="0">
                <a:solidFill>
                  <a:srgbClr val="FFC000"/>
                </a:solidFill>
              </a:rPr>
              <a:t>，「使用者達成目的的效率與行為的流暢度」</a:t>
            </a:r>
            <a:r>
              <a:rPr lang="zh-TW" altLang="en-US" dirty="0"/>
              <a:t>來評量使用者經驗。</a:t>
            </a:r>
            <a:r>
              <a:rPr lang="zh-TW" altLang="en-US" dirty="0">
                <a:solidFill>
                  <a:srgbClr val="FFC000"/>
                </a:solidFill>
              </a:rPr>
              <a:t>增加</a:t>
            </a:r>
            <a:r>
              <a:rPr lang="zh-TW" altLang="en-US" dirty="0">
                <a:solidFill>
                  <a:srgbClr val="FF0000"/>
                </a:solidFill>
              </a:rPr>
              <a:t>訂單</a:t>
            </a:r>
            <a:r>
              <a:rPr lang="zh-TW" altLang="en-US" dirty="0">
                <a:solidFill>
                  <a:srgbClr val="FFC000"/>
                </a:solidFill>
              </a:rPr>
              <a:t>及</a:t>
            </a:r>
            <a:r>
              <a:rPr lang="zh-TW" altLang="en-US" dirty="0">
                <a:solidFill>
                  <a:srgbClr val="FF0000"/>
                </a:solidFill>
              </a:rPr>
              <a:t>流量</a:t>
            </a:r>
            <a:r>
              <a:rPr lang="zh-TW" altLang="en-US" dirty="0">
                <a:solidFill>
                  <a:srgbClr val="FFC000"/>
                </a:solidFill>
              </a:rPr>
              <a:t>。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繼續為網站訪客提供</a:t>
            </a:r>
            <a:r>
              <a:rPr lang="zh-TW" altLang="en-US" dirty="0">
                <a:solidFill>
                  <a:srgbClr val="00B0F0"/>
                </a:solidFill>
              </a:rPr>
              <a:t>更好的使用者經驗</a:t>
            </a:r>
            <a:r>
              <a:rPr lang="zh-TW" altLang="en-US" dirty="0">
                <a:solidFill>
                  <a:schemeClr val="bg1"/>
                </a:solidFill>
              </a:rPr>
              <a:t>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147744"/>
            <a:ext cx="4392488" cy="23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44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網站使用者經驗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調查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使用者是誰？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什麼東西可以使用，而什麼東西不能用？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使用者如何與產品或網站互動？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詢問使用者哪裡需要改善，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進行測試來了解更多使用者行為。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501008"/>
            <a:ext cx="5175211" cy="310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網站使用者經驗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如何讓網站使用者經驗讓人感到使用愉快又有效率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>
                <a:solidFill>
                  <a:srgbClr val="FFC000"/>
                </a:solidFill>
              </a:rPr>
              <a:t>以使用者為中心為條件</a:t>
            </a:r>
            <a:endParaRPr lang="en-US" altLang="zh-TW" dirty="0">
              <a:solidFill>
                <a:srgbClr val="FFC000"/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FF0000"/>
                </a:solidFill>
              </a:rPr>
              <a:t>可用性</a:t>
            </a:r>
            <a:endParaRPr lang="en-US" altLang="zh-TW" dirty="0">
              <a:solidFill>
                <a:srgbClr val="FF0000"/>
              </a:solidFill>
            </a:endParaRPr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如果使用者無法使用網站（如：網站壞了、連結失效、網頁看不見內容或出現錯誤訊息等），那麼這個網站就得到很糟糕的使用者經驗。</a:t>
            </a:r>
            <a:endParaRPr lang="en-US" altLang="zh-TW" i="1" dirty="0">
              <a:solidFill>
                <a:srgbClr val="FF0000"/>
              </a:solidFill>
            </a:endParaRPr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產品的架構應以內容與目的（請不要隱藏重要頁面 </a:t>
            </a:r>
            <a:r>
              <a:rPr lang="en-US" altLang="zh-TW" dirty="0"/>
              <a:t>/ </a:t>
            </a:r>
            <a:r>
              <a:rPr lang="zh-TW" altLang="en-US" dirty="0"/>
              <a:t>章節）為基礎，而且應該合理、有邏輯。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將可以有效的在網頁內容中引導使用者，讓他們知道接下來閱讀的方向。</a:t>
            </a:r>
            <a:endParaRPr lang="en-US" altLang="zh-TW" dirty="0"/>
          </a:p>
          <a:p>
            <a:pPr marL="857250" lvl="2" indent="0">
              <a:buNone/>
            </a:pPr>
            <a:endParaRPr lang="zh-TW" altLang="en-US" dirty="0"/>
          </a:p>
        </p:txBody>
      </p:sp>
      <p:pic>
        <p:nvPicPr>
          <p:cNvPr id="12290" name="Picture 2" descr="D:\2015協同教學\圖片\1127\google404-550x2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437112"/>
            <a:ext cx="52387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339752" y="2780928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i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平均停留時間</a:t>
            </a:r>
            <a:r>
              <a:rPr lang="en-US" altLang="zh-TW" i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8.3</a:t>
            </a:r>
            <a:r>
              <a:rPr lang="zh-TW" altLang="en-US" i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秒</a:t>
            </a:r>
            <a:r>
              <a:rPr lang="en-US" altLang="zh-TW" i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967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網站使用者經驗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TW" altLang="en-US" dirty="0"/>
              <a:t>以使用者為中心為條件</a:t>
            </a:r>
            <a:endParaRPr lang="en-US" altLang="zh-TW" dirty="0"/>
          </a:p>
          <a:p>
            <a:pPr marL="742950" lvl="2" indent="-34290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FF0000"/>
                </a:solidFill>
              </a:rPr>
              <a:t>便利性</a:t>
            </a:r>
            <a:endParaRPr lang="en-US" altLang="zh-TW" dirty="0">
              <a:solidFill>
                <a:srgbClr val="FF0000"/>
              </a:solidFill>
            </a:endParaRPr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/>
              <a:t>網站使用者應該要可以輕易進入網站或取得商品。</a:t>
            </a:r>
            <a:endParaRPr lang="en-US" altLang="zh-TW" dirty="0"/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/>
              <a:t>大部分的網站很容易忽略有特殊需求的人（如：視障、色盲、聽障或重聽、或無法正常操作裝置的人）使用的便利性。</a:t>
            </a:r>
            <a:endParaRPr lang="en-US" altLang="zh-TW" dirty="0"/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/>
              <a:t>注意回應時間 </a:t>
            </a:r>
            <a:r>
              <a:rPr lang="en-US" altLang="zh-TW" dirty="0"/>
              <a:t>/ </a:t>
            </a:r>
            <a:r>
              <a:rPr lang="zh-TW" altLang="en-US" dirty="0"/>
              <a:t>負載時間、瀏覽器能力、設備能力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3314" name="Picture 2" descr="D:\2015協同教學\圖片\1127\apl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90" y="3356992"/>
            <a:ext cx="7085013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D:\2015協同教學\圖片\1127\loading_spinne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2129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9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網站使用者經驗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TW" altLang="en-US" dirty="0"/>
              <a:t>以使用者為中心為條件</a:t>
            </a:r>
            <a:endParaRPr lang="en-US" altLang="zh-TW" dirty="0"/>
          </a:p>
          <a:p>
            <a:pPr marL="742950" lvl="2" indent="-34290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FF0000"/>
                </a:solidFill>
              </a:rPr>
              <a:t>易尋性</a:t>
            </a:r>
            <a:endParaRPr lang="en-US" altLang="zh-TW" dirty="0">
              <a:solidFill>
                <a:srgbClr val="FF0000"/>
              </a:solidFill>
            </a:endParaRPr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/>
              <a:t>使用者應很容易找到網站本身與網站上的內容。</a:t>
            </a:r>
            <a:endParaRPr lang="en-US" altLang="zh-TW" dirty="0"/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/>
              <a:t>好記的名字可以讓使用者重新想到網站而再度造訪或推薦給朋友。</a:t>
            </a:r>
            <a:endParaRPr lang="en-US" altLang="zh-TW" dirty="0"/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/>
              <a:t>搜尋引擎最佳化（</a:t>
            </a:r>
            <a:r>
              <a:rPr lang="en-US" altLang="zh-TW" dirty="0"/>
              <a:t>SEO, search engine optimization</a:t>
            </a:r>
            <a:r>
              <a:rPr lang="zh-TW" altLang="en-US" dirty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4338" name="Picture 2" descr="D:\2015協同教學\圖片\1127\Image 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41510"/>
            <a:ext cx="5066953" cy="411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49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網站架構與規劃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網站希望達到的目標為何？</a:t>
            </a:r>
            <a:endParaRPr lang="en-US" altLang="zh-TW" dirty="0"/>
          </a:p>
          <a:p>
            <a:pPr lvl="1">
              <a:buSzPct val="50000"/>
              <a:buFont typeface="Wingdings" pitchFamily="2" charset="2"/>
              <a:buChar char="l"/>
            </a:pPr>
            <a:r>
              <a:rPr lang="zh-TW" altLang="en-US" dirty="0"/>
              <a:t>具體的定義網站要達到的功能和成效</a:t>
            </a:r>
            <a:r>
              <a:rPr lang="en-US" altLang="zh-TW" dirty="0"/>
              <a:t>!</a:t>
            </a:r>
          </a:p>
          <a:p>
            <a:pPr lvl="2">
              <a:buSzPct val="50000"/>
              <a:buFont typeface="Wingdings" pitchFamily="2" charset="2"/>
              <a:buChar char="l"/>
            </a:pPr>
            <a:r>
              <a:rPr lang="zh-TW" altLang="en-US" dirty="0"/>
              <a:t>希望使用者在瀏覽完網站後與你們進行業務的聯繫</a:t>
            </a:r>
            <a:endParaRPr lang="en-US" altLang="zh-TW" dirty="0"/>
          </a:p>
          <a:p>
            <a:pPr lvl="2">
              <a:buSzPct val="50000"/>
              <a:buFont typeface="Wingdings" pitchFamily="2" charset="2"/>
              <a:buChar char="l"/>
            </a:pPr>
            <a:r>
              <a:rPr lang="zh-TW" altLang="en-US" dirty="0"/>
              <a:t>希望藉由網站告知企業最新動態</a:t>
            </a:r>
            <a:endParaRPr lang="en-US" altLang="zh-TW" dirty="0"/>
          </a:p>
          <a:p>
            <a:pPr lvl="2">
              <a:buSzPct val="50000"/>
              <a:buFont typeface="Wingdings" pitchFamily="2" charset="2"/>
              <a:buChar char="l"/>
            </a:pPr>
            <a:r>
              <a:rPr lang="zh-TW" altLang="en-US" dirty="0"/>
              <a:t>希望藉由網站與現有客戶保有密切的連結</a:t>
            </a:r>
          </a:p>
          <a:p>
            <a:endParaRPr lang="zh-TW" altLang="en-US" dirty="0"/>
          </a:p>
        </p:txBody>
      </p:sp>
      <p:pic>
        <p:nvPicPr>
          <p:cNvPr id="2050" name="Picture 2" descr="E:\2015協同教學\圖片\1127\KPI goal performa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212976"/>
            <a:ext cx="4248472" cy="31922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網站使用者經驗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TW" altLang="en-US" dirty="0"/>
              <a:t>以使用者為中心為條件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FF0000"/>
                </a:solidFill>
              </a:rPr>
              <a:t>實用性</a:t>
            </a:r>
            <a:endParaRPr lang="en-US" altLang="zh-TW" dirty="0">
              <a:solidFill>
                <a:srgbClr val="FF0000"/>
              </a:solidFill>
            </a:endParaRPr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網站資料內容對參訪者真的有用嗎？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zh-TW" altLang="en-US" dirty="0"/>
              <a:t>沒有內容的網站，會降低網站流量。</a:t>
            </a:r>
          </a:p>
        </p:txBody>
      </p:sp>
      <p:pic>
        <p:nvPicPr>
          <p:cNvPr id="15362" name="Picture 2" descr="D:\2015協同教學\圖片\1127\Image 6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33" y="2770187"/>
            <a:ext cx="6590647" cy="408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844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網站使用者經驗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TW" altLang="en-US" dirty="0"/>
              <a:t>以使用者為中心為條件</a:t>
            </a:r>
            <a:endParaRPr lang="en-US" altLang="zh-TW" dirty="0"/>
          </a:p>
          <a:p>
            <a:pPr marL="742950" lvl="2" indent="-34290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FF0000"/>
                </a:solidFill>
              </a:rPr>
              <a:t>嚮往性</a:t>
            </a:r>
            <a:endParaRPr lang="en-US" altLang="zh-TW" dirty="0">
              <a:solidFill>
                <a:srgbClr val="FF0000"/>
              </a:solidFill>
            </a:endParaRPr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/>
              <a:t>一般與網站的視覺因素、網站或產品裡這些</a:t>
            </a:r>
            <a:r>
              <a:rPr lang="zh-TW" altLang="en-US" dirty="0">
                <a:solidFill>
                  <a:srgbClr val="FFC000"/>
                </a:solidFill>
              </a:rPr>
              <a:t>視覺因素</a:t>
            </a:r>
            <a:r>
              <a:rPr lang="zh-TW" altLang="en-US" dirty="0"/>
              <a:t>的呈現方式相關。</a:t>
            </a:r>
            <a:br>
              <a:rPr lang="en-US" altLang="zh-TW" dirty="0"/>
            </a:br>
            <a:r>
              <a:rPr lang="zh-TW" altLang="en-US" dirty="0"/>
              <a:t>大部分的使用者經驗的渴望因素來自網站的視覺設計。</a:t>
            </a:r>
            <a:endParaRPr lang="en-US" altLang="zh-TW" dirty="0"/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/>
              <a:t>影片、圖片、排版、色彩搭配、設計元素的排列都會影響使用者造訪網站的</a:t>
            </a:r>
            <a:r>
              <a:rPr lang="zh-TW" altLang="en-US" dirty="0">
                <a:solidFill>
                  <a:srgbClr val="FFC000"/>
                </a:solidFill>
              </a:rPr>
              <a:t>嚮往性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>
                <a:solidFill>
                  <a:srgbClr val="FFC000"/>
                </a:solidFill>
              </a:rPr>
              <a:t>網頁設計</a:t>
            </a:r>
            <a:r>
              <a:rPr lang="zh-TW" altLang="en-US" i="1" dirty="0">
                <a:solidFill>
                  <a:srgbClr val="FFC000"/>
                </a:solidFill>
              </a:rPr>
              <a:t>心理學 </a:t>
            </a:r>
            <a:r>
              <a:rPr lang="zh-TW" altLang="en-US" dirty="0"/>
              <a:t>在使用者經驗中扮演了很重要的角色。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2050" name="Picture 2" descr="E:\2015協同教學\圖片\1127\Apple-ioS7-ui-u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3429000"/>
            <a:ext cx="4286250" cy="3238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網站使用者經驗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TW" altLang="en-US" dirty="0"/>
              <a:t>以使用者為中心為條件</a:t>
            </a:r>
            <a:endParaRPr lang="en-US" altLang="zh-TW" dirty="0"/>
          </a:p>
          <a:p>
            <a:pPr marL="742950" lvl="2" indent="-342900"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FF0000"/>
                </a:solidFill>
              </a:rPr>
              <a:t>可靠性</a:t>
            </a:r>
            <a:endParaRPr lang="en-US" altLang="zh-TW" dirty="0">
              <a:solidFill>
                <a:srgbClr val="FF0000"/>
              </a:solidFill>
            </a:endParaRPr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/>
              <a:t>網站須要讓使用者覺得他們是可靠的、可信的。</a:t>
            </a:r>
            <a:endParaRPr lang="en-US" altLang="zh-TW" dirty="0"/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/>
              <a:t>不該因想達成交易而詐騙或威脅的負面情緒。</a:t>
            </a:r>
            <a:endParaRPr lang="en-US" altLang="zh-TW" dirty="0"/>
          </a:p>
          <a:p>
            <a:pPr marL="1200150" lvl="3" indent="-342900">
              <a:buFont typeface="+mj-lt"/>
              <a:buAutoNum type="alphaUcPeriod"/>
            </a:pPr>
            <a:r>
              <a:rPr lang="zh-TW" altLang="en-US" dirty="0"/>
              <a:t>商品展示與產品目的相關的資訊內容、注意撰寫內容的口氣。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074" name="Picture 2" descr="E:\2015協同教學\圖片\1127\2015-11-24_102133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852936"/>
            <a:ext cx="5256584" cy="3651520"/>
          </a:xfrm>
          <a:prstGeom prst="rect">
            <a:avLst/>
          </a:prstGeom>
          <a:noFill/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82731"/>
            <a:ext cx="6176075" cy="36011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15" y="2909658"/>
            <a:ext cx="5146247" cy="3587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網站使用者經驗，傳遞有</a:t>
            </a:r>
            <a:r>
              <a:rPr lang="zh-TW" altLang="en-US" dirty="0">
                <a:solidFill>
                  <a:srgbClr val="FFC000"/>
                </a:solidFill>
              </a:rPr>
              <a:t>溫度的人性設計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使用者經驗就是發現問題，並解決問題</a:t>
            </a:r>
            <a:endParaRPr lang="en-US" altLang="zh-TW" dirty="0"/>
          </a:p>
          <a:p>
            <a:r>
              <a:rPr lang="zh-TW" altLang="en-US" dirty="0"/>
              <a:t>有溫度的人，才有可能做出有感的設計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C000"/>
                </a:solidFill>
              </a:rPr>
              <a:t>要善於為他人著想，懂得觀察和傾聽</a:t>
            </a:r>
            <a:endParaRPr lang="en-US" altLang="zh-TW" dirty="0">
              <a:solidFill>
                <a:srgbClr val="FFC000"/>
              </a:solidFill>
            </a:endParaRPr>
          </a:p>
          <a:p>
            <a:r>
              <a:rPr lang="zh-TW" altLang="en-US" dirty="0"/>
              <a:t>善用生活經驗，將使用者經驗結合</a:t>
            </a:r>
            <a:endParaRPr lang="en-US" altLang="zh-TW" dirty="0"/>
          </a:p>
          <a:p>
            <a:r>
              <a:rPr lang="zh-TW" altLang="en-US" dirty="0"/>
              <a:t>直覺性思考</a:t>
            </a:r>
          </a:p>
        </p:txBody>
      </p:sp>
      <p:pic>
        <p:nvPicPr>
          <p:cNvPr id="1026" name="Picture 2" descr="E:\2015協同教學\圖片\1127\evernot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846297"/>
            <a:ext cx="4806741" cy="3881220"/>
          </a:xfrm>
          <a:prstGeom prst="rect">
            <a:avLst/>
          </a:prstGeom>
          <a:noFill/>
        </p:spPr>
      </p:pic>
      <p:pic>
        <p:nvPicPr>
          <p:cNvPr id="2050" name="Picture 2" descr="D:\2015協同教學\圖片\1127\evernote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856841"/>
            <a:ext cx="4447665" cy="389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網站使用者經驗，傳遞有溫度的人性設計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Google Analytics </a:t>
            </a:r>
            <a:r>
              <a:rPr lang="zh-TW" altLang="en-US" dirty="0"/>
              <a:t>了解使用者怎麼閱讀網頁</a:t>
            </a:r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2636912"/>
            <a:ext cx="84486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123" y="2162324"/>
            <a:ext cx="5847754" cy="428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203848" y="5661248"/>
            <a:ext cx="2962672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r>
              <a:rPr lang="zh-TW" altLang="en-US" dirty="0"/>
              <a:t>網頁設計趨勢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BA497E-71B7-464E-8596-3A351E23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54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以行動裝置優先設計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手機→平板→筆電→桌機</a:t>
            </a:r>
          </a:p>
        </p:txBody>
      </p:sp>
      <p:pic>
        <p:nvPicPr>
          <p:cNvPr id="5" name="圖片 4" descr="Mobile-Fir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2877312"/>
            <a:ext cx="9228517" cy="278393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更廣泛的響應式網頁設計 </a:t>
            </a:r>
            <a:r>
              <a:rPr lang="en-US" altLang="zh-TW" dirty="0"/>
              <a:t>RWD</a:t>
            </a:r>
            <a:r>
              <a:rPr lang="zh-TW" altLang="en-US" dirty="0"/>
              <a:t> </a:t>
            </a:r>
            <a:r>
              <a:rPr lang="en-US" altLang="zh-TW" sz="2000" dirty="0"/>
              <a:t>(Responsive Web Design)</a:t>
            </a:r>
          </a:p>
          <a:p>
            <a:pPr marL="800100" lvl="1" indent="-342900">
              <a:buFont typeface="Wingdings" panose="05000000000000000000" pitchFamily="2" charset="2"/>
              <a:buAutoNum type="circleNumWdWhitePlain"/>
            </a:pPr>
            <a:r>
              <a:rPr lang="en-US" altLang="zh-Hant" sz="1600" dirty="0"/>
              <a:t>CSS3+JQueay</a:t>
            </a:r>
            <a:r>
              <a:rPr lang="zh-Hant" altLang="en-US" sz="1600" dirty="0"/>
              <a:t>網頁技術</a:t>
            </a:r>
            <a:r>
              <a:rPr lang="zh-TW" altLang="en-US" sz="1600" dirty="0"/>
              <a:t>運用，</a:t>
            </a:r>
            <a:r>
              <a:rPr lang="zh-TW" altLang="en-US" sz="1600" b="1" dirty="0">
                <a:solidFill>
                  <a:srgbClr val="FFC000"/>
                </a:solidFill>
              </a:rPr>
              <a:t>不需要重寫 </a:t>
            </a:r>
            <a:r>
              <a:rPr lang="en-US" altLang="zh-TW" sz="1600" b="1" dirty="0">
                <a:solidFill>
                  <a:srgbClr val="FFC000"/>
                </a:solidFill>
              </a:rPr>
              <a:t>HTML</a:t>
            </a:r>
            <a:endParaRPr lang="en-US" altLang="zh-TW" sz="1600" dirty="0">
              <a:solidFill>
                <a:srgbClr val="FFC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AutoNum type="circleNumWdWhitePlain"/>
            </a:pPr>
            <a:r>
              <a:rPr lang="zh-TW" altLang="en-US" sz="1600" dirty="0"/>
              <a:t>在多種瀏覽裝置</a:t>
            </a:r>
            <a:r>
              <a:rPr lang="en-US" altLang="zh-TW" sz="1600" dirty="0"/>
              <a:t>(</a:t>
            </a:r>
            <a:r>
              <a:rPr lang="zh-TW" altLang="en-US" sz="1600" dirty="0"/>
              <a:t>桌電、筆電、平板電腦、行動電話</a:t>
            </a:r>
            <a:r>
              <a:rPr lang="en-US" altLang="zh-TW" sz="1600" dirty="0"/>
              <a:t>)</a:t>
            </a:r>
            <a:r>
              <a:rPr lang="zh-TW" altLang="en-US" sz="1600" dirty="0"/>
              <a:t>上閱讀和瀏覽</a:t>
            </a:r>
            <a:endParaRPr lang="en-US" altLang="zh-TW" sz="1600" dirty="0"/>
          </a:p>
          <a:p>
            <a:pPr marL="800100" lvl="1" indent="-342900">
              <a:buFont typeface="Wingdings" panose="05000000000000000000" pitchFamily="2" charset="2"/>
              <a:buAutoNum type="circleNumWdWhitePlain"/>
            </a:pPr>
            <a:r>
              <a:rPr lang="zh-TW" altLang="zh-TW" sz="1600" dirty="0"/>
              <a:t>網頁會根據使用者的裝置，</a:t>
            </a:r>
            <a:r>
              <a:rPr lang="zh-TW" altLang="en-US" sz="1600" dirty="0"/>
              <a:t>自動調整</a:t>
            </a:r>
            <a:r>
              <a:rPr lang="zh-TW" altLang="zh-TW" sz="1600" dirty="0"/>
              <a:t>以符合版面大小的樣式來顯示網頁的內容</a:t>
            </a:r>
            <a:endParaRPr lang="en-US" altLang="zh-TW" sz="1600" dirty="0"/>
          </a:p>
          <a:p>
            <a:pPr marL="800100" lvl="1" indent="-342900">
              <a:buFont typeface="Wingdings" panose="05000000000000000000" pitchFamily="2" charset="2"/>
              <a:buAutoNum type="circleNumWdWhitePlain"/>
            </a:pPr>
            <a:r>
              <a:rPr lang="zh-TW" altLang="zh-TW" sz="1600" dirty="0"/>
              <a:t>減少</a:t>
            </a:r>
            <a:r>
              <a:rPr lang="zh-TW" altLang="en-US" sz="1600" dirty="0"/>
              <a:t>設計</a:t>
            </a:r>
            <a:r>
              <a:rPr lang="zh-TW" altLang="zh-TW" sz="1600" dirty="0"/>
              <a:t>人員及工程師維護時間</a:t>
            </a:r>
            <a:endParaRPr lang="en-US" altLang="zh-TW" sz="1600" dirty="0"/>
          </a:p>
          <a:p>
            <a:pPr marL="800100" lvl="1" indent="-342900">
              <a:buFont typeface="Wingdings" panose="05000000000000000000" pitchFamily="2" charset="2"/>
              <a:buAutoNum type="circleNumWdWhitePlain"/>
            </a:pPr>
            <a:r>
              <a:rPr lang="zh-TW" altLang="zh-TW" sz="1600" dirty="0"/>
              <a:t>一次設計就能滿足所有使用者需求</a:t>
            </a:r>
            <a:endParaRPr lang="en-US" altLang="zh-TW" sz="1600" dirty="0"/>
          </a:p>
          <a:p>
            <a:pPr marL="800100" lvl="1" indent="-342900">
              <a:buFont typeface="Wingdings" panose="05000000000000000000" pitchFamily="2" charset="2"/>
              <a:buAutoNum type="circleNumWdWhitePlain"/>
            </a:pPr>
            <a:r>
              <a:rPr lang="en-US" altLang="zh-TW" sz="1600" dirty="0"/>
              <a:t>Google </a:t>
            </a:r>
            <a:r>
              <a:rPr lang="zh-TW" altLang="en-US" sz="1600" dirty="0"/>
              <a:t>的網站搜尋排名</a:t>
            </a:r>
            <a:r>
              <a:rPr lang="en-US" altLang="zh-TW" sz="1600" dirty="0"/>
              <a:t>(SEO)</a:t>
            </a:r>
            <a:endParaRPr lang="zh-TW" altLang="en-US" sz="1600" dirty="0"/>
          </a:p>
        </p:txBody>
      </p:sp>
      <p:pic>
        <p:nvPicPr>
          <p:cNvPr id="37890" name="Picture 2" descr="https://designmodo.com/wp-content/uploads/2011/10/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429000"/>
            <a:ext cx="5715000" cy="3238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4539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pic>
        <p:nvPicPr>
          <p:cNvPr id="4" name="圖片 3" descr="響應式網頁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92896"/>
            <a:ext cx="6264696" cy="3935110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zh-TW" altLang="en-US" dirty="0"/>
              <a:t>響應式網頁設計特性</a:t>
            </a:r>
            <a:endParaRPr lang="en-US" altLang="zh-TW" dirty="0"/>
          </a:p>
          <a:p>
            <a:pPr marL="914400" lvl="1" indent="-457200">
              <a:buSzPct val="50000"/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單一網址 </a:t>
            </a:r>
            <a:r>
              <a:rPr lang="en-US" altLang="zh-TW" dirty="0"/>
              <a:t>+</a:t>
            </a:r>
            <a:r>
              <a:rPr lang="zh-TW" altLang="en-US" dirty="0"/>
              <a:t>單一程式碼 </a:t>
            </a:r>
            <a:r>
              <a:rPr lang="en-US" altLang="zh-TW" dirty="0"/>
              <a:t>+</a:t>
            </a:r>
            <a:r>
              <a:rPr lang="zh-TW" altLang="en-US" dirty="0"/>
              <a:t>不重複的網站內容</a:t>
            </a:r>
          </a:p>
        </p:txBody>
      </p:sp>
    </p:spTree>
    <p:extLst>
      <p:ext uri="{BB962C8B-B14F-4D97-AF65-F5344CB8AC3E}">
        <p14:creationId xmlns:p14="http://schemas.microsoft.com/office/powerpoint/2010/main" val="439362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響應式網頁設計要素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允許網頁寬度自動調整 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不使用絕對寬度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相對大小的字體，</a:t>
            </a:r>
            <a:r>
              <a:rPr lang="en-US" altLang="zh-TW" dirty="0"/>
              <a:t> 13px and 14px 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流動佈局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加載</a:t>
            </a:r>
            <a:r>
              <a:rPr lang="en-US" altLang="zh-TW" dirty="0"/>
              <a:t>CSS 3 </a:t>
            </a:r>
            <a:r>
              <a:rPr lang="zh-TW" altLang="en-US" dirty="0"/>
              <a:t>的 </a:t>
            </a:r>
            <a:r>
              <a:rPr lang="en-US" altLang="zh-TW" dirty="0"/>
              <a:t>Media Queries</a:t>
            </a:r>
            <a:r>
              <a:rPr lang="zh-TW" altLang="en-US" dirty="0"/>
              <a:t>規則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圖片的自動縮放，</a:t>
            </a:r>
            <a:r>
              <a:rPr lang="en-US" altLang="zh-TW" dirty="0"/>
              <a:t>%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Picture 2" descr="D:\2015協同教學\圖片\1127\Image 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850" y="3726090"/>
            <a:ext cx="5828846" cy="310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2015協同教學\圖片\1127\Image 5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88" y="2636912"/>
            <a:ext cx="2022317" cy="419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40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要怎麼規劃網站架構？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zh-TW" altLang="en-US" dirty="0"/>
              <a:t>分析之前網站的缺點或不足處</a:t>
            </a:r>
            <a:endParaRPr lang="en-US" altLang="zh-TW" dirty="0"/>
          </a:p>
          <a:p>
            <a:pPr marL="85725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以三方角度來分析</a:t>
            </a:r>
            <a:endParaRPr lang="en-US" altLang="zh-TW" dirty="0"/>
          </a:p>
          <a:p>
            <a:pPr marL="1257300" lvl="2" indent="-457200">
              <a:buFont typeface="+mj-lt"/>
              <a:buAutoNum type="alphaUcPeriod"/>
            </a:pPr>
            <a:r>
              <a:rPr lang="zh-TW" altLang="en-US" dirty="0">
                <a:solidFill>
                  <a:srgbClr val="FFC000"/>
                </a:solidFill>
              </a:rPr>
              <a:t>客戶</a:t>
            </a:r>
            <a:r>
              <a:rPr lang="en-US" altLang="zh-TW" dirty="0">
                <a:solidFill>
                  <a:srgbClr val="FFC000"/>
                </a:solidFill>
              </a:rPr>
              <a:t>(</a:t>
            </a:r>
            <a:r>
              <a:rPr lang="zh-TW" altLang="en-US" dirty="0">
                <a:solidFill>
                  <a:srgbClr val="FFC000"/>
                </a:solidFill>
              </a:rPr>
              <a:t>使用者</a:t>
            </a:r>
            <a:r>
              <a:rPr lang="en-US" altLang="zh-TW" dirty="0">
                <a:solidFill>
                  <a:srgbClr val="FFC000"/>
                </a:solidFill>
              </a:rPr>
              <a:t>)</a:t>
            </a:r>
            <a:r>
              <a:rPr lang="zh-TW" altLang="en-US" dirty="0">
                <a:solidFill>
                  <a:srgbClr val="FFC000"/>
                </a:solidFill>
              </a:rPr>
              <a:t>→前台的操作</a:t>
            </a:r>
            <a:endParaRPr lang="en-US" altLang="zh-TW" dirty="0">
              <a:solidFill>
                <a:srgbClr val="FFC000"/>
              </a:solidFill>
            </a:endParaRPr>
          </a:p>
          <a:p>
            <a:pPr marL="1257300" lvl="2" indent="-457200">
              <a:buFont typeface="+mj-lt"/>
              <a:buAutoNum type="alphaUcPeriod"/>
            </a:pPr>
            <a:r>
              <a:rPr lang="zh-TW" altLang="en-US" dirty="0">
                <a:solidFill>
                  <a:srgbClr val="FFC000"/>
                </a:solidFill>
              </a:rPr>
              <a:t>網管→後續更新語修改</a:t>
            </a:r>
            <a:endParaRPr lang="en-US" altLang="zh-TW" dirty="0">
              <a:solidFill>
                <a:srgbClr val="FFC000"/>
              </a:solidFill>
            </a:endParaRPr>
          </a:p>
          <a:p>
            <a:pPr marL="1257300" lvl="2" indent="-457200">
              <a:buFont typeface="+mj-lt"/>
              <a:buAutoNum type="alphaUcPeriod"/>
            </a:pPr>
            <a:r>
              <a:rPr lang="zh-TW" altLang="en-US" dirty="0">
                <a:solidFill>
                  <a:srgbClr val="FFC000"/>
                </a:solidFill>
              </a:rPr>
              <a:t>其他部門同仁→後台的操作</a:t>
            </a:r>
          </a:p>
        </p:txBody>
      </p:sp>
      <p:pic>
        <p:nvPicPr>
          <p:cNvPr id="3074" name="Picture 2" descr="E:\2015協同教學\圖片\1127\Grumpy_Cat-770x5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429000"/>
            <a:ext cx="4170785" cy="30653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響應式網頁設計</a:t>
            </a:r>
            <a:endParaRPr lang="en-US" altLang="zh-TW" dirty="0"/>
          </a:p>
          <a:p>
            <a:pPr marL="914400" lvl="1" indent="-457200">
              <a:buSzPct val="30000"/>
              <a:buFont typeface="Wingdings" pitchFamily="2" charset="2"/>
              <a:buChar char="l"/>
            </a:pPr>
            <a:r>
              <a:rPr lang="zh-TW" altLang="en-US" dirty="0"/>
              <a:t>線上各種平台測試</a:t>
            </a:r>
          </a:p>
        </p:txBody>
      </p:sp>
      <p:pic>
        <p:nvPicPr>
          <p:cNvPr id="9219" name="Picture 3" descr="E:\2015協同教學\圖片\1127\2015-11-23_15112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420888"/>
            <a:ext cx="5126988" cy="41464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TW" altLang="en-US" dirty="0"/>
              <a:t>響應式網頁設計</a:t>
            </a:r>
            <a:endParaRPr lang="en-US" altLang="zh-TW" dirty="0"/>
          </a:p>
          <a:p>
            <a:pPr marL="914400" lvl="1" indent="-457200">
              <a:buSzPct val="30000"/>
              <a:buFont typeface="Wingdings" pitchFamily="2" charset="2"/>
              <a:buChar char="l"/>
            </a:pPr>
            <a:r>
              <a:rPr lang="en-US" altLang="zh-TW" dirty="0"/>
              <a:t>GOOGLE</a:t>
            </a:r>
            <a:r>
              <a:rPr lang="zh-TW" altLang="en-US" dirty="0"/>
              <a:t>行動裝置相容性測試</a:t>
            </a:r>
          </a:p>
        </p:txBody>
      </p:sp>
      <p:pic>
        <p:nvPicPr>
          <p:cNvPr id="6" name="圖片 5" descr="Image 1.jp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92896"/>
            <a:ext cx="9144000" cy="3988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為甚麼要因應響應式網頁設計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32769" name="Picture 1" descr="C:\Users\User\Desktop\Img2628360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068960"/>
            <a:ext cx="4286250" cy="2409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5182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網頁版面解析度尺寸大小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2016</a:t>
            </a:r>
            <a:r>
              <a:rPr lang="zh-TW" altLang="en-US" dirty="0">
                <a:solidFill>
                  <a:schemeClr val="bg1"/>
                </a:solidFill>
              </a:rPr>
              <a:t>年 全世界螢幕</a:t>
            </a:r>
            <a:r>
              <a:rPr lang="zh-TW" altLang="en-US" dirty="0"/>
              <a:t>市佔率</a:t>
            </a:r>
            <a:r>
              <a:rPr lang="zh-TW" altLang="en-US" dirty="0">
                <a:solidFill>
                  <a:schemeClr val="bg1"/>
                </a:solidFill>
              </a:rPr>
              <a:t>分佈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42483" y="6611779"/>
            <a:ext cx="3201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參考來源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http://www.hobo-web.co.uk/best-screen-size/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圖片 6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58754"/>
            <a:ext cx="8048625" cy="51530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3E1AD7-05B2-7A46-B8A3-8464AC6EE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9" y="911562"/>
            <a:ext cx="8804201" cy="5827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網頁版面解析度尺寸大小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457200">
              <a:buSzPct val="50000"/>
              <a:buFont typeface="Wingdings" pitchFamily="2" charset="2"/>
              <a:buChar char="l"/>
            </a:pPr>
            <a:r>
              <a:rPr lang="en-US" altLang="zh-TW" dirty="0"/>
              <a:t>80%</a:t>
            </a:r>
            <a:r>
              <a:rPr lang="zh-TW" altLang="en-US" dirty="0"/>
              <a:t> 願意轉換成手機來做搜尋</a:t>
            </a:r>
            <a:endParaRPr lang="en-US" altLang="zh-TW" dirty="0"/>
          </a:p>
          <a:p>
            <a:pPr marL="514350" indent="-457200">
              <a:buSzPct val="50000"/>
              <a:buFont typeface="Wingdings" pitchFamily="2" charset="2"/>
              <a:buChar char="l"/>
            </a:pPr>
            <a:r>
              <a:rPr lang="en-US" altLang="zh-TW" dirty="0"/>
              <a:t>63%</a:t>
            </a:r>
            <a:r>
              <a:rPr lang="zh-TW" altLang="en-US" dirty="0"/>
              <a:t>的使用者有多種裝置用在工作</a:t>
            </a:r>
            <a:endParaRPr lang="en-US" altLang="zh-TW" dirty="0"/>
          </a:p>
          <a:p>
            <a:pPr marL="514350" indent="-457200">
              <a:buSzPct val="50000"/>
              <a:buFont typeface="Wingdings" pitchFamily="2" charset="2"/>
              <a:buChar char="l"/>
            </a:pPr>
            <a:r>
              <a:rPr lang="en-US" altLang="zh-TW" dirty="0"/>
              <a:t>79%</a:t>
            </a:r>
            <a:r>
              <a:rPr lang="zh-TW" altLang="en-US" dirty="0"/>
              <a:t>使用者有手機，</a:t>
            </a:r>
            <a:r>
              <a:rPr lang="en-US" altLang="zh-TW" dirty="0"/>
              <a:t>81%</a:t>
            </a:r>
            <a:r>
              <a:rPr lang="zh-TW" altLang="en-US" dirty="0"/>
              <a:t>有平板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508104" y="6453336"/>
            <a:ext cx="6194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參考來源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:https://www.experiencedynamics.com/blog/2015/03/30-ux-statistics-you-should-not-ignore-infographic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36912"/>
            <a:ext cx="8803875" cy="347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網頁版面解析度尺寸大小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457200">
              <a:buSzPct val="50000"/>
              <a:buFont typeface="Wingdings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超過一半以上的人將時間花在手機上，</a:t>
            </a:r>
            <a:r>
              <a:rPr lang="en-US" altLang="zh-TW" dirty="0">
                <a:solidFill>
                  <a:schemeClr val="bg1"/>
                </a:solidFill>
              </a:rPr>
              <a:t>67%</a:t>
            </a:r>
            <a:r>
              <a:rPr lang="zh-TW" altLang="en-US" dirty="0">
                <a:solidFill>
                  <a:schemeClr val="bg1"/>
                </a:solidFill>
              </a:rPr>
              <a:t>購物者傾向使用手機來購物超過網頁。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  <p:pic>
        <p:nvPicPr>
          <p:cNvPr id="2050" name="Picture 2" descr="E:\2015協同教學\圖片\1127\mobi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060848"/>
            <a:ext cx="5631189" cy="432048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5508104" y="6453336"/>
            <a:ext cx="34836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參考來源</a:t>
            </a:r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:http://www.go-gulf.ae/blog/responsive-web-design/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網頁版面解析度尺寸大小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要增加業績銷售量，</a:t>
            </a:r>
            <a:r>
              <a:rPr lang="en-US" altLang="zh-TW" dirty="0"/>
              <a:t>62%</a:t>
            </a:r>
            <a:r>
              <a:rPr lang="zh-TW" altLang="en-US" dirty="0"/>
              <a:t>會設計手機版網頁，</a:t>
            </a:r>
            <a:r>
              <a:rPr lang="en-US" altLang="zh-TW" dirty="0"/>
              <a:t>64%</a:t>
            </a:r>
            <a:r>
              <a:rPr lang="zh-TW" altLang="en-US" dirty="0"/>
              <a:t>會設計平版用網頁。</a:t>
            </a:r>
            <a:endParaRPr lang="en-US" altLang="zh-TW" dirty="0"/>
          </a:p>
          <a:p>
            <a:r>
              <a:rPr lang="zh-TW" altLang="en-US" dirty="0"/>
              <a:t>原因</a:t>
            </a:r>
            <a:r>
              <a:rPr lang="en-US" altLang="zh-TW" dirty="0"/>
              <a:t>:74%</a:t>
            </a:r>
            <a:r>
              <a:rPr lang="zh-TW" altLang="en-US" dirty="0"/>
              <a:t>的使用者會因為網頁在他們的手機上操作流暢，他們會願意再次造訪。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098" name="Picture 2" descr="E:\2015協同教學\圖片\1127\mobil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852936"/>
            <a:ext cx="4896544" cy="3900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網頁版面解析度尺寸大小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Best Screen Resolution to Design Websites</a:t>
            </a:r>
            <a:r>
              <a:rPr lang="zh-TW" altLang="en-US" dirty="0"/>
              <a:t> 網頁設計最佳解析度</a:t>
            </a:r>
            <a:endParaRPr lang="en-US" altLang="zh-TW" dirty="0"/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Q: </a:t>
            </a:r>
            <a:r>
              <a:rPr lang="en-US" altLang="zh-TW" dirty="0"/>
              <a:t>What is the best monitor screen resolution to use when building your site?</a:t>
            </a:r>
            <a:br>
              <a:rPr lang="en-US" altLang="zh-TW" dirty="0"/>
            </a:br>
            <a:r>
              <a:rPr lang="en-US" altLang="zh-TW" dirty="0">
                <a:solidFill>
                  <a:srgbClr val="FF0000"/>
                </a:solidFill>
              </a:rPr>
              <a:t>A:  There is none.</a:t>
            </a:r>
            <a:r>
              <a:rPr lang="zh-TW" altLang="en-US" dirty="0">
                <a:solidFill>
                  <a:srgbClr val="FF0000"/>
                </a:solidFill>
              </a:rPr>
              <a:t>   </a:t>
            </a:r>
            <a:r>
              <a:rPr lang="en-US" altLang="zh-TW" sz="1200" dirty="0"/>
              <a:t>2014 | By </a:t>
            </a:r>
            <a:r>
              <a:rPr lang="en-US" altLang="zh-TW" sz="12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2"/>
              </a:rPr>
              <a:t>Shaun Anderson</a:t>
            </a:r>
            <a:r>
              <a:rPr lang="en-US" altLang="zh-TW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6146" name="Picture 2" descr="E:\2015協同教學\圖片\1127\Screen-Shot-2015-10-27-at-23.20.00-520x34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3364078"/>
            <a:ext cx="5235849" cy="34939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624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網頁版面解析度尺寸大小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早些年電腦最普及的解析度是</a:t>
            </a:r>
            <a:r>
              <a:rPr lang="en-US" altLang="zh-TW" dirty="0"/>
              <a:t>1024X768</a:t>
            </a:r>
            <a:r>
              <a:rPr lang="zh-TW" altLang="en-US" dirty="0"/>
              <a:t>，慢慢之後被</a:t>
            </a:r>
            <a:r>
              <a:rPr lang="en-US" altLang="zh-TW" dirty="0"/>
              <a:t>1366X768 1920X1080</a:t>
            </a:r>
            <a:r>
              <a:rPr lang="zh-TW" altLang="en-US" dirty="0"/>
              <a:t>所取代。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建議自適應網頁版型最大寬度為</a:t>
            </a:r>
            <a:r>
              <a:rPr lang="en-US" altLang="zh-TW" dirty="0">
                <a:solidFill>
                  <a:srgbClr val="FFC000"/>
                </a:solidFill>
              </a:rPr>
              <a:t>1000px</a:t>
            </a:r>
            <a:r>
              <a:rPr lang="zh-TW" altLang="en-US" dirty="0"/>
              <a:t>才不會超出螢幕之外，也是目前主流的頁面寬度。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網頁版型最小寬度不要低於</a:t>
            </a:r>
            <a:r>
              <a:rPr lang="en-US" altLang="zh-TW" dirty="0"/>
              <a:t>901px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122" name="Picture 2" descr="E:\2015協同教學\圖片\1127\mobile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3014263"/>
            <a:ext cx="6480720" cy="3843737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707904" y="3212976"/>
            <a:ext cx="792088" cy="3456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廣泛利用快速網頁原型工具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en-US" altLang="zh-TW" dirty="0" err="1">
                <a:solidFill>
                  <a:schemeClr val="bg1"/>
                </a:solidFill>
              </a:rPr>
              <a:t>UXpin</a:t>
            </a:r>
            <a:endParaRPr lang="en-US" altLang="zh-TW" dirty="0">
              <a:solidFill>
                <a:schemeClr val="bg1"/>
              </a:solidFill>
            </a:endParaRPr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en-US" altLang="zh-TW" dirty="0" err="1"/>
              <a:t>Webflow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en-US" altLang="zh-TW" dirty="0" err="1"/>
              <a:t>InVision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en-US" altLang="zh-TW" dirty="0"/>
              <a:t>Marvel</a:t>
            </a:r>
            <a:endParaRPr lang="zh-TW" altLang="en-US" dirty="0"/>
          </a:p>
        </p:txBody>
      </p:sp>
      <p:pic>
        <p:nvPicPr>
          <p:cNvPr id="6" name="圖片 5" descr="AA.jp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2780928"/>
            <a:ext cx="5543458" cy="3698109"/>
          </a:xfrm>
          <a:prstGeom prst="rect">
            <a:avLst/>
          </a:prstGeom>
        </p:spPr>
      </p:pic>
      <p:pic>
        <p:nvPicPr>
          <p:cNvPr id="21507" name="Picture 3" descr="C:\Users\User\Desktop\Image 3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2852936"/>
            <a:ext cx="5565767" cy="3637660"/>
          </a:xfrm>
          <a:prstGeom prst="rect">
            <a:avLst/>
          </a:prstGeom>
          <a:noFill/>
        </p:spPr>
      </p:pic>
      <p:pic>
        <p:nvPicPr>
          <p:cNvPr id="21509" name="Picture 5" descr="prototyping and mockup and prototypi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59832" y="2852936"/>
            <a:ext cx="5793030" cy="3672408"/>
          </a:xfrm>
          <a:prstGeom prst="rect">
            <a:avLst/>
          </a:prstGeom>
          <a:noFill/>
        </p:spPr>
      </p:pic>
      <p:pic>
        <p:nvPicPr>
          <p:cNvPr id="21511" name="Picture 7" descr="Design with Marvel Canva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87824" y="2627912"/>
            <a:ext cx="5904656" cy="39856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要怎麼規劃網站架構？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觀察同業的網站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競爭對手的網站</a:t>
            </a:r>
            <a:endParaRPr lang="en-US" altLang="zh-TW" dirty="0"/>
          </a:p>
          <a:p>
            <a:pPr marL="914400" lvl="1" indent="-457200">
              <a:buFont typeface="+mj-lt"/>
              <a:buAutoNum type="circleNumWdWhitePlain"/>
            </a:pPr>
            <a:r>
              <a:rPr lang="zh-TW" altLang="en-US" dirty="0"/>
              <a:t>截長補短</a:t>
            </a:r>
          </a:p>
        </p:txBody>
      </p:sp>
      <p:pic>
        <p:nvPicPr>
          <p:cNvPr id="4098" name="Picture 2" descr="E:\2015協同教學\圖片\1127\competi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852936"/>
            <a:ext cx="4662016" cy="3108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altLang="zh-TW" dirty="0"/>
              <a:t>UI</a:t>
            </a:r>
            <a:r>
              <a:rPr lang="zh-TW" altLang="en-US" dirty="0"/>
              <a:t>設計模式和框架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en-US" altLang="zh-TW" dirty="0">
                <a:solidFill>
                  <a:schemeClr val="bg1"/>
                </a:solidFill>
              </a:rPr>
              <a:t>UI-Patterns</a:t>
            </a:r>
          </a:p>
          <a:p>
            <a:pPr marL="1314450" lvl="2" indent="-457200">
              <a:buFont typeface="Wingdings" pitchFamily="2" charset="2"/>
              <a:buAutoNum type="circleNumWdWhitePlain"/>
            </a:pPr>
            <a:r>
              <a:rPr lang="zh-TW" altLang="en-US" dirty="0">
                <a:solidFill>
                  <a:schemeClr val="bg1"/>
                </a:solidFill>
              </a:rPr>
              <a:t>參考網頁介面設計標準化與原則，如同網頁</a:t>
            </a:r>
            <a:r>
              <a:rPr lang="en-US" altLang="zh-TW" dirty="0">
                <a:solidFill>
                  <a:schemeClr val="bg1"/>
                </a:solidFill>
              </a:rPr>
              <a:t>SOP</a:t>
            </a:r>
          </a:p>
        </p:txBody>
      </p:sp>
      <p:pic>
        <p:nvPicPr>
          <p:cNvPr id="90114" name="Picture 2" descr="UI Kit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756081"/>
            <a:ext cx="6500664" cy="4101919"/>
          </a:xfrm>
          <a:prstGeom prst="rect">
            <a:avLst/>
          </a:prstGeom>
          <a:noFill/>
        </p:spPr>
      </p:pic>
      <p:pic>
        <p:nvPicPr>
          <p:cNvPr id="90115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583606"/>
            <a:ext cx="7974310" cy="4274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804482"/>
            <a:ext cx="5904656" cy="4053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altLang="zh-TW" dirty="0"/>
              <a:t>UI</a:t>
            </a:r>
            <a:r>
              <a:rPr lang="zh-TW" altLang="en-US" dirty="0"/>
              <a:t>設計模式和框架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en-US" altLang="zh-TW" dirty="0">
                <a:solidFill>
                  <a:schemeClr val="bg1"/>
                </a:solidFill>
              </a:rPr>
              <a:t>GOOGLE 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/>
              <a:t>Material design</a:t>
            </a:r>
            <a:r>
              <a:rPr lang="zh-TW" altLang="en-US" dirty="0"/>
              <a:t> </a:t>
            </a:r>
            <a:r>
              <a:rPr lang="en-US" altLang="zh-TW" dirty="0"/>
              <a:t>(Google</a:t>
            </a:r>
            <a:r>
              <a:rPr lang="zh-TW" altLang="en-US" dirty="0"/>
              <a:t>全平台設計風格</a:t>
            </a:r>
            <a:r>
              <a:rPr lang="en-US" altLang="zh-TW" dirty="0"/>
              <a:t>)</a:t>
            </a:r>
          </a:p>
          <a:p>
            <a:pPr marL="1314450" lvl="2" indent="-457200">
              <a:buFont typeface="Wingdings" pitchFamily="2" charset="2"/>
              <a:buChar char="l"/>
            </a:pPr>
            <a:r>
              <a:rPr lang="zh-TW" altLang="en-US" dirty="0"/>
              <a:t>就如同</a:t>
            </a:r>
            <a:r>
              <a:rPr lang="en-US" altLang="zh-TW" dirty="0"/>
              <a:t>Apple</a:t>
            </a:r>
            <a:r>
              <a:rPr lang="zh-TW" altLang="en-US" dirty="0"/>
              <a:t>對於</a:t>
            </a:r>
            <a:r>
              <a:rPr lang="en-US" altLang="zh-TW" dirty="0"/>
              <a:t>Mac</a:t>
            </a:r>
            <a:r>
              <a:rPr lang="zh-TW" altLang="en-US" dirty="0"/>
              <a:t>和 </a:t>
            </a:r>
            <a:r>
              <a:rPr lang="en-US" altLang="zh-TW" dirty="0" err="1"/>
              <a:t>iOS</a:t>
            </a:r>
            <a:r>
              <a:rPr lang="zh-TW" altLang="en-US" dirty="0"/>
              <a:t>有一套既定的的設計準則</a:t>
            </a:r>
            <a:endParaRPr lang="en-US" altLang="zh-TW" dirty="0">
              <a:solidFill>
                <a:schemeClr val="bg1"/>
              </a:solidFill>
            </a:endParaRPr>
          </a:p>
          <a:p>
            <a:pPr marL="1314450" lvl="2" indent="-457200">
              <a:buFont typeface="Wingdings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規範了</a:t>
            </a:r>
            <a:r>
              <a:rPr lang="en-US" altLang="zh-TW" dirty="0"/>
              <a:t>Android</a:t>
            </a:r>
            <a:r>
              <a:rPr lang="zh-TW" altLang="en-US" dirty="0"/>
              <a:t>的設計準則，我們只要跟隨這設計框架，組合出良好設計</a:t>
            </a:r>
            <a:endParaRPr lang="en-US" altLang="zh-TW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使用線上文字樣式</a:t>
            </a:r>
          </a:p>
        </p:txBody>
      </p:sp>
      <p:pic>
        <p:nvPicPr>
          <p:cNvPr id="16386" name="Picture 2" descr="E:\2015協同教學\圖片\1127\2015-11-23_172239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13432"/>
            <a:ext cx="9144000" cy="4544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Cinemagraph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介於影片和圖像之間的一種新形態</a:t>
            </a:r>
            <a:r>
              <a:rPr lang="en-US" altLang="zh-TW" dirty="0"/>
              <a:t>GIF</a:t>
            </a:r>
            <a:r>
              <a:rPr lang="zh-TW" altLang="en-US" dirty="0"/>
              <a:t>。其製作原理是將數張靜態畫面組合成一張</a:t>
            </a:r>
            <a:r>
              <a:rPr lang="en-US" altLang="zh-TW" dirty="0"/>
              <a:t>GIF</a:t>
            </a:r>
            <a:r>
              <a:rPr lang="zh-TW" altLang="en-US" dirty="0"/>
              <a:t>動態畫面，除了局部能夠持續變化之外，圖像的其餘部分都是靜止的。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「不止是照片，又不是影片」的藝術</a:t>
            </a:r>
          </a:p>
        </p:txBody>
      </p:sp>
      <p:pic>
        <p:nvPicPr>
          <p:cNvPr id="17410" name="Picture 2" descr="E:\2015協同教學\圖片\1127\cinemagraph\oh-joy-615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4653136"/>
            <a:ext cx="3615977" cy="2204864"/>
          </a:xfrm>
          <a:prstGeom prst="rect">
            <a:avLst/>
          </a:prstGeom>
          <a:noFill/>
        </p:spPr>
      </p:pic>
      <p:pic>
        <p:nvPicPr>
          <p:cNvPr id="17413" name="Picture 5" descr="E:\2015協同教學\圖片\1127\cinemagraph\newspaper-man-615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3441" y="3603071"/>
            <a:ext cx="5785495" cy="3254929"/>
          </a:xfrm>
          <a:prstGeom prst="rect">
            <a:avLst/>
          </a:prstGeom>
          <a:noFill/>
        </p:spPr>
      </p:pic>
      <p:pic>
        <p:nvPicPr>
          <p:cNvPr id="17415" name="Picture 7" descr="E:\2015協同教學\圖片\1127\cinemagraph\MTI4OTgzNTQzOTY2NjM1Mjgy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2838534"/>
            <a:ext cx="3456384" cy="1814602"/>
          </a:xfrm>
          <a:prstGeom prst="rect">
            <a:avLst/>
          </a:prstGeom>
          <a:noFill/>
        </p:spPr>
      </p:pic>
      <p:pic>
        <p:nvPicPr>
          <p:cNvPr id="17416" name="Picture 8" descr="E:\2015協同教學\圖片\1127\cinemagraph\MTI4OTgzNTQ2MzgyNTc3NjM0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844280"/>
            <a:ext cx="3203848" cy="18024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TW" altLang="en-US" dirty="0"/>
              <a:t>動態前進</a:t>
            </a:r>
            <a:endParaRPr lang="en-US" altLang="zh-TW" dirty="0"/>
          </a:p>
          <a:p>
            <a:pPr marL="85725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利用動畫方式，做動態使用說明，清楚且易懂</a:t>
            </a:r>
            <a:endParaRPr lang="en-US" altLang="zh-TW" dirty="0"/>
          </a:p>
          <a:p>
            <a:pPr marL="85725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dirty="0"/>
              <a:t>LOADING </a:t>
            </a:r>
            <a:r>
              <a:rPr lang="zh-TW" altLang="en-US" dirty="0"/>
              <a:t>畫面不會讓使用者感到無趣想馬上關掉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4474468" cy="33558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39" y="3140968"/>
            <a:ext cx="4474468" cy="335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30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609600" y="4270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網頁設計趨勢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 marL="457200" indent="-457200"/>
            <a:r>
              <a:rPr lang="zh-TW" altLang="en-US" dirty="0"/>
              <a:t>專注在原創設計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獨特插畫</a:t>
            </a:r>
            <a:endParaRPr lang="en-US" altLang="zh-TW" dirty="0"/>
          </a:p>
        </p:txBody>
      </p:sp>
      <p:pic>
        <p:nvPicPr>
          <p:cNvPr id="93186" name="Picture 2" descr="Illustration - Dropbo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2571750"/>
            <a:ext cx="9525000" cy="4286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609600" y="4270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網頁設計趨勢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 marL="457200" indent="-457200"/>
            <a:r>
              <a:rPr lang="zh-TW" altLang="en-US" dirty="0"/>
              <a:t>專注在原創設計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大尺寸全螢幕的排版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打破網頁框架，創造個性設計，吸引閱讀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常運用在動態文字頁面，滾動視差頁面</a:t>
            </a:r>
            <a:endParaRPr lang="en-US" altLang="zh-TW" dirty="0"/>
          </a:p>
        </p:txBody>
      </p:sp>
      <p:pic>
        <p:nvPicPr>
          <p:cNvPr id="94210" name="Picture 2" descr="Typography - Jungle Book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879954"/>
            <a:ext cx="7894416" cy="3978046"/>
          </a:xfrm>
          <a:prstGeom prst="rect">
            <a:avLst/>
          </a:prstGeom>
          <a:noFill/>
        </p:spPr>
      </p:pic>
      <p:pic>
        <p:nvPicPr>
          <p:cNvPr id="94212" name="Picture 4" descr="Unique Photography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2780928"/>
            <a:ext cx="7016674" cy="40770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專注在原創設計</a:t>
            </a:r>
            <a:endParaRPr lang="en-US" altLang="zh-TW" dirty="0"/>
          </a:p>
          <a:p>
            <a:pPr marL="85725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大背景</a:t>
            </a:r>
            <a:r>
              <a:rPr lang="en-US" altLang="zh-TW" dirty="0"/>
              <a:t>(</a:t>
            </a:r>
            <a:r>
              <a:rPr lang="zh-TW" altLang="en-US" dirty="0"/>
              <a:t>全幅背景</a:t>
            </a:r>
            <a:r>
              <a:rPr lang="en-US" altLang="zh-TW" dirty="0"/>
              <a:t>) Full-width Background</a:t>
            </a:r>
          </a:p>
        </p:txBody>
      </p:sp>
      <p:pic>
        <p:nvPicPr>
          <p:cNvPr id="12291" name="Picture 3" descr="E:\2015協同教學\圖片\1127\2015-11-23_150145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348880"/>
            <a:ext cx="7620000" cy="4048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zh-TW" altLang="en-US" dirty="0"/>
              <a:t>網頁全幅背景製作</a:t>
            </a:r>
            <a:endParaRPr lang="en-US" altLang="zh-TW" dirty="0"/>
          </a:p>
          <a:p>
            <a:pPr marL="857250" lvl="1" indent="-457200">
              <a:buFont typeface="Wingdings" pitchFamily="2" charset="2"/>
              <a:buAutoNum type="circleNumWdWhitePlain"/>
            </a:pPr>
            <a:r>
              <a:rPr lang="en-US" altLang="zh-TW" dirty="0"/>
              <a:t>1366X758</a:t>
            </a:r>
          </a:p>
          <a:p>
            <a:pPr marL="857250" lvl="1" indent="-457200">
              <a:buFont typeface="Wingdings" pitchFamily="2" charset="2"/>
              <a:buAutoNum type="circleNumWdWhitePlain"/>
            </a:pPr>
            <a:r>
              <a:rPr lang="en-US" altLang="zh-TW" dirty="0"/>
              <a:t>1920X1080</a:t>
            </a:r>
          </a:p>
          <a:p>
            <a:pPr marL="857250" lvl="1" indent="-457200">
              <a:buFont typeface="Wingdings" pitchFamily="2" charset="2"/>
              <a:buAutoNum type="circleNumWdWhitePlain"/>
            </a:pPr>
            <a:r>
              <a:rPr lang="en-US" altLang="zh-TW" dirty="0"/>
              <a:t>1280X1024,</a:t>
            </a:r>
            <a:r>
              <a:rPr lang="zh-TW" altLang="en-US" dirty="0"/>
              <a:t>至少兼顧到以上三種尺寸的美感。</a:t>
            </a:r>
          </a:p>
        </p:txBody>
      </p:sp>
      <p:pic>
        <p:nvPicPr>
          <p:cNvPr id="13314" name="Picture 2" descr="E:\2015協同教學\圖片\1127\2015-11-23_155015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2852936"/>
            <a:ext cx="6192688" cy="427939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131840" y="2873102"/>
            <a:ext cx="208823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網頁設計趨勢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網頁全幅背景製作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寬度</a:t>
            </a:r>
            <a:r>
              <a:rPr lang="en-US" altLang="zh-TW" dirty="0"/>
              <a:t>1000px</a:t>
            </a:r>
            <a:r>
              <a:rPr lang="zh-TW" altLang="en-US" dirty="0"/>
              <a:t>以內：為了要符合基本螢幕的需求，所以網頁主要的內容都要放在</a:t>
            </a:r>
            <a:r>
              <a:rPr lang="en-US" altLang="zh-TW" dirty="0"/>
              <a:t>1000px</a:t>
            </a:r>
            <a:r>
              <a:rPr lang="zh-TW" altLang="en-US" dirty="0"/>
              <a:t>內，背景寬</a:t>
            </a:r>
            <a:r>
              <a:rPr lang="en-US" altLang="zh-TW" dirty="0"/>
              <a:t>1920px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14340" name="Picture 4" descr="E:\2015協同教學\圖片\1127\螢幕尺寸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2060848"/>
            <a:ext cx="9252520" cy="52091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要怎麼規劃網站架構？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網站需要哪些單元選項？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如公司簡介、商品型錄、商品介紹、門市據點、最新消息</a:t>
            </a:r>
            <a:r>
              <a:rPr lang="en-US" altLang="zh-TW" dirty="0"/>
              <a:t>…</a:t>
            </a:r>
            <a:r>
              <a:rPr lang="zh-TW" altLang="en-US" dirty="0"/>
              <a:t>等</a:t>
            </a:r>
            <a:endParaRPr lang="en-US" altLang="zh-TW" dirty="0"/>
          </a:p>
          <a:p>
            <a:pPr marL="914400" lvl="1" indent="-457200">
              <a:buFont typeface="+mj-lt"/>
              <a:buAutoNum type="circleNumWdWhitePlain"/>
            </a:pPr>
            <a:r>
              <a:rPr lang="zh-TW" altLang="en-US" dirty="0"/>
              <a:t>主選單→次選單→子選單，</a:t>
            </a:r>
            <a:r>
              <a:rPr lang="zh-TW" altLang="en-US" dirty="0">
                <a:solidFill>
                  <a:srgbClr val="FF0000"/>
                </a:solidFill>
              </a:rPr>
              <a:t>三層</a:t>
            </a:r>
            <a:r>
              <a:rPr lang="zh-TW" altLang="en-US" dirty="0"/>
              <a:t>選單為準</a:t>
            </a:r>
            <a:endParaRPr lang="en-US" altLang="zh-TW" dirty="0"/>
          </a:p>
          <a:p>
            <a:pPr marL="914400" lvl="1" indent="-457200">
              <a:buFont typeface="+mj-lt"/>
              <a:buAutoNum type="circleNumWdWhitePlain"/>
            </a:pPr>
            <a:r>
              <a:rPr lang="zh-TW" altLang="en-US" dirty="0"/>
              <a:t>樹狀圖畫出網站架購</a:t>
            </a:r>
            <a:endParaRPr lang="en-US" altLang="zh-TW" dirty="0"/>
          </a:p>
          <a:p>
            <a:pPr marL="1314450" lvl="2" indent="-457200">
              <a:buFont typeface="+mj-lt"/>
              <a:buAutoNum type="alphaUcPeriod"/>
            </a:pPr>
            <a:r>
              <a:rPr lang="en-US" altLang="zh-TW" dirty="0">
                <a:solidFill>
                  <a:srgbClr val="FFC000"/>
                </a:solidFill>
              </a:rPr>
              <a:t>Draw.io </a:t>
            </a:r>
            <a:r>
              <a:rPr lang="zh-TW" altLang="en-US" dirty="0">
                <a:solidFill>
                  <a:srgbClr val="FFC000"/>
                </a:solidFill>
              </a:rPr>
              <a:t>中文線上製作流程圖</a:t>
            </a:r>
          </a:p>
          <a:p>
            <a:pPr marL="914400" lvl="1" indent="-457200">
              <a:buFont typeface="+mj-lt"/>
              <a:buAutoNum type="circleNumWdWhitePlain"/>
            </a:pPr>
            <a:endParaRPr lang="zh-TW" altLang="en-US" dirty="0"/>
          </a:p>
        </p:txBody>
      </p:sp>
      <p:pic>
        <p:nvPicPr>
          <p:cNvPr id="5122" name="Picture 2" descr="E:\2015協同教學\圖片\1127\2015-11-20_11532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4150" y="3068960"/>
            <a:ext cx="5062146" cy="35319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創新的滾動視差</a:t>
            </a:r>
            <a:r>
              <a:rPr lang="en-US" altLang="zh-TW" dirty="0"/>
              <a:t>(Parallax)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利用背景不同速度移動效果，呈現圖層重疊</a:t>
            </a:r>
            <a:endParaRPr lang="en-US" altLang="zh-TW" dirty="0"/>
          </a:p>
        </p:txBody>
      </p:sp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8" y="3907079"/>
            <a:ext cx="2821668" cy="204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ío Luchín | CSS Websit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01002"/>
            <a:ext cx="2867590" cy="204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73" y="3888488"/>
            <a:ext cx="3013327" cy="206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User\Desktop\Image 11.jp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62301" y="3212976"/>
            <a:ext cx="4715731" cy="3168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網站使用故事性與使用者互動</a:t>
            </a:r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2" y="2492896"/>
            <a:ext cx="4156529" cy="302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www.awwwards.com/awards/sites_of_the_day/2016/10/awwwards-sotd-my-grandmother-1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84" y="2525675"/>
            <a:ext cx="5833930" cy="29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大膽的用色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打破新的境界，遠離以前建立的所謂更安全設計作法</a:t>
            </a:r>
          </a:p>
        </p:txBody>
      </p:sp>
      <p:pic>
        <p:nvPicPr>
          <p:cNvPr id="4099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74514"/>
            <a:ext cx="7178112" cy="423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大膽的用色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大膽爆炸性漸層用色</a:t>
            </a:r>
            <a:endParaRPr lang="en-US" altLang="zh-TW" dirty="0"/>
          </a:p>
        </p:txBody>
      </p:sp>
      <p:pic>
        <p:nvPicPr>
          <p:cNvPr id="1027" name="Picture 3" descr="C:\Users\User\Desktop\Image 4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132856"/>
            <a:ext cx="6836904" cy="4542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5063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使用卡片排版或是隔線排版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簡潔的卡片式排版可快速瀏覽、滑動、篩選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行動設備閱讀更容易</a:t>
            </a:r>
            <a:endParaRPr lang="en-US" altLang="zh-TW" dirty="0"/>
          </a:p>
        </p:txBody>
      </p:sp>
      <p:pic>
        <p:nvPicPr>
          <p:cNvPr id="2050" name="Picture 2" descr="C:\Users\User\Desktop\Image 9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29000"/>
            <a:ext cx="5103093" cy="2535560"/>
          </a:xfrm>
          <a:prstGeom prst="rect">
            <a:avLst/>
          </a:prstGeom>
          <a:noFill/>
        </p:spPr>
      </p:pic>
      <p:pic>
        <p:nvPicPr>
          <p:cNvPr id="2051" name="Picture 3" descr="C:\Users\User\Desktop\Image 10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3429000"/>
            <a:ext cx="3779912" cy="2539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7136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一頁式網頁 </a:t>
            </a:r>
            <a:r>
              <a:rPr lang="en-US" altLang="zh-TW" dirty="0"/>
              <a:t>(One-page Web Design)</a:t>
            </a:r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平板電腦及行動裝置改變了人們瀏覽網頁的方式。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讓使用者一次專注於了解一件事情，不會分心去看左右不相干的文章。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過去一個頁面塞滿一堆資訊的網頁設計已經不再流行。</a:t>
            </a:r>
          </a:p>
        </p:txBody>
      </p:sp>
      <p:pic>
        <p:nvPicPr>
          <p:cNvPr id="11265" name="Picture 1" descr="C:\Users\User\Desktop\Image 15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293096"/>
            <a:ext cx="4813243" cy="2391543"/>
          </a:xfrm>
          <a:prstGeom prst="rect">
            <a:avLst/>
          </a:prstGeom>
          <a:noFill/>
        </p:spPr>
      </p:pic>
      <p:pic>
        <p:nvPicPr>
          <p:cNvPr id="11266" name="Picture 2" descr="C:\Users\User\Desktop\Image 17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293096"/>
            <a:ext cx="4813243" cy="23915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扁平設計</a:t>
            </a:r>
            <a:r>
              <a:rPr lang="en-US" altLang="zh-TW" dirty="0"/>
              <a:t>(Semi-flat design)</a:t>
            </a:r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極簡風格</a:t>
            </a:r>
            <a:r>
              <a:rPr lang="en-US" altLang="zh-TW" dirty="0"/>
              <a:t>(Minimalism)</a:t>
            </a:r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秉持「少即是多」原則</a:t>
            </a:r>
          </a:p>
        </p:txBody>
      </p:sp>
      <p:pic>
        <p:nvPicPr>
          <p:cNvPr id="15366" name="Picture 6" descr="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4793" y="4221088"/>
            <a:ext cx="4495719" cy="2636912"/>
          </a:xfrm>
          <a:prstGeom prst="rect">
            <a:avLst/>
          </a:prstGeom>
          <a:noFill/>
        </p:spPr>
      </p:pic>
      <p:pic>
        <p:nvPicPr>
          <p:cNvPr id="15368" name="Picture 8" descr="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02368"/>
            <a:ext cx="4618487" cy="2655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5629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扁平設計</a:t>
            </a:r>
            <a:r>
              <a:rPr lang="en-US" altLang="zh-TW" dirty="0"/>
              <a:t>(Semi-flat design)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幽靈按鈕</a:t>
            </a:r>
            <a:r>
              <a:rPr lang="en-US" altLang="zh-TW" dirty="0"/>
              <a:t>(Ghost Buttons)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不干擾網頁主要畫面</a:t>
            </a:r>
            <a:endParaRPr lang="en-US" altLang="zh-TW" dirty="0"/>
          </a:p>
        </p:txBody>
      </p:sp>
      <p:grpSp>
        <p:nvGrpSpPr>
          <p:cNvPr id="10" name="群組 9"/>
          <p:cNvGrpSpPr/>
          <p:nvPr/>
        </p:nvGrpSpPr>
        <p:grpSpPr>
          <a:xfrm>
            <a:off x="-87249" y="2348880"/>
            <a:ext cx="9231249" cy="4509120"/>
            <a:chOff x="-87249" y="2348880"/>
            <a:chExt cx="9231249" cy="4509120"/>
          </a:xfrm>
        </p:grpSpPr>
        <p:pic>
          <p:nvPicPr>
            <p:cNvPr id="17410" name="Picture 2" descr="http://babich.biz/content/images/2016/05/0-26lSbQIulSLHiAK6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87249" y="4257189"/>
              <a:ext cx="3939169" cy="2586722"/>
            </a:xfrm>
            <a:prstGeom prst="rect">
              <a:avLst/>
            </a:prstGeom>
            <a:noFill/>
          </p:spPr>
        </p:pic>
        <p:pic>
          <p:nvPicPr>
            <p:cNvPr id="17412" name="Picture 4" descr="http://babich.biz/content/images/2016/05/0-UqqY0GSRVrNZRSBD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497" y="4259805"/>
              <a:ext cx="5351503" cy="2598195"/>
            </a:xfrm>
            <a:prstGeom prst="rect">
              <a:avLst/>
            </a:prstGeom>
            <a:noFill/>
          </p:spPr>
        </p:pic>
        <p:pic>
          <p:nvPicPr>
            <p:cNvPr id="17414" name="Picture 6" descr="Ghost Button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2374071"/>
              <a:ext cx="2944795" cy="1919025"/>
            </a:xfrm>
            <a:prstGeom prst="rect">
              <a:avLst/>
            </a:prstGeom>
            <a:noFill/>
          </p:spPr>
        </p:pic>
        <p:pic>
          <p:nvPicPr>
            <p:cNvPr id="17416" name="Picture 8" descr="20 jean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15817" y="2369162"/>
              <a:ext cx="2952328" cy="1923934"/>
            </a:xfrm>
            <a:prstGeom prst="rect">
              <a:avLst/>
            </a:prstGeom>
            <a:noFill/>
          </p:spPr>
        </p:pic>
        <p:pic>
          <p:nvPicPr>
            <p:cNvPr id="17418" name="Picture 10" descr="Ghost button example: Decibel Digita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61022" y="2348880"/>
              <a:ext cx="3282978" cy="1933973"/>
            </a:xfrm>
            <a:prstGeom prst="rect">
              <a:avLst/>
            </a:prstGeom>
            <a:noFill/>
          </p:spPr>
        </p:pic>
      </p:grpSp>
      <p:pic>
        <p:nvPicPr>
          <p:cNvPr id="17419" name="Picture 11" descr="C:\Users\User\Desktop\Image 12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2276872"/>
            <a:ext cx="9220023" cy="4581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510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定格動畫 </a:t>
            </a:r>
            <a:r>
              <a:rPr lang="en-US" altLang="zh-TW" dirty="0"/>
              <a:t>(</a:t>
            </a:r>
            <a:r>
              <a:rPr lang="en-US" altLang="zh-TW" b="1" dirty="0"/>
              <a:t>Motion animation</a:t>
            </a:r>
            <a:r>
              <a:rPr lang="en-US" altLang="zh-TW" dirty="0"/>
              <a:t>)</a:t>
            </a:r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en-US" altLang="zh-TW" dirty="0"/>
              <a:t>Flash</a:t>
            </a:r>
            <a:r>
              <a:rPr lang="zh-TW" altLang="en-US" dirty="0"/>
              <a:t>動畫對電腦負擔過重，取而代之的是簡單、不影響閱讀的微動畫。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讓使用者與商品互動並更了解，增加商品購買欲望。</a:t>
            </a:r>
            <a:endParaRPr lang="en-US" altLang="zh-TW" dirty="0"/>
          </a:p>
        </p:txBody>
      </p:sp>
      <p:pic>
        <p:nvPicPr>
          <p:cNvPr id="6146" name="Picture 2" descr="E:\2015協同教學\圖片\1127\6-web-design-trends-awwwards-image07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140968"/>
            <a:ext cx="8963025" cy="3562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固定式選單 </a:t>
            </a:r>
            <a:r>
              <a:rPr lang="en-US" altLang="zh-TW" dirty="0"/>
              <a:t>(Fixed Menu)</a:t>
            </a:r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當網頁逐漸趨向一頁式的版型設計後，由於網頁捲到下方後就找不到主選單，這個時候就會將主選單改為固定式的做法。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在網頁下方加上「回到頁頂」</a:t>
            </a:r>
            <a:r>
              <a:rPr lang="en-US" altLang="zh-TW" dirty="0"/>
              <a:t>(Back to top)</a:t>
            </a:r>
            <a:r>
              <a:rPr lang="zh-TW" altLang="en-US" dirty="0"/>
              <a:t>的固定式按鈕，也是常見的解決方案。</a:t>
            </a:r>
          </a:p>
        </p:txBody>
      </p:sp>
      <p:pic>
        <p:nvPicPr>
          <p:cNvPr id="14337" name="Picture 1" descr="C:\Users\User\Desktop\Image 13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96552" y="4077072"/>
            <a:ext cx="4925967" cy="2447552"/>
          </a:xfrm>
          <a:prstGeom prst="rect">
            <a:avLst/>
          </a:prstGeom>
          <a:noFill/>
        </p:spPr>
      </p:pic>
      <p:pic>
        <p:nvPicPr>
          <p:cNvPr id="14338" name="Picture 2" descr="C:\Users\User\Desktop\Image 14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8548" y="4077072"/>
            <a:ext cx="4935452" cy="24522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要怎麼規劃網站架構？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Draw.io</a:t>
            </a:r>
            <a:endParaRPr lang="zh-TW" altLang="en-US" dirty="0"/>
          </a:p>
        </p:txBody>
      </p:sp>
      <p:pic>
        <p:nvPicPr>
          <p:cNvPr id="6146" name="Picture 2" descr="E:\2015協同教學\圖片\1127\drawio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132856"/>
            <a:ext cx="5343525" cy="3648075"/>
          </a:xfrm>
          <a:prstGeom prst="rect">
            <a:avLst/>
          </a:prstGeom>
          <a:noFill/>
        </p:spPr>
      </p:pic>
      <p:pic>
        <p:nvPicPr>
          <p:cNvPr id="6147" name="Picture 3" descr="E:\2015協同教學\圖片\1127\2015-11-18_14492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199531"/>
            <a:ext cx="4324350" cy="3581400"/>
          </a:xfrm>
          <a:prstGeom prst="rect">
            <a:avLst/>
          </a:prstGeom>
          <a:noFill/>
        </p:spPr>
      </p:pic>
      <p:pic>
        <p:nvPicPr>
          <p:cNvPr id="1026" name="Picture 2" descr="D:\2015協同教學\圖片\1127\2015-11-18_150736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6677025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SVG</a:t>
            </a:r>
            <a:r>
              <a:rPr lang="zh-TW" altLang="en-US" dirty="0"/>
              <a:t>網頁圖片向量格式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/>
              <a:t>電腦螢幕解析度為</a:t>
            </a:r>
            <a:r>
              <a:rPr lang="en-US" altLang="zh-TW" dirty="0"/>
              <a:t>72dpi</a:t>
            </a:r>
            <a:r>
              <a:rPr lang="zh-TW" altLang="en-US" dirty="0"/>
              <a:t>，手機行動裝置解析度則是高達</a:t>
            </a:r>
            <a:r>
              <a:rPr lang="en-US" altLang="zh-TW" dirty="0">
                <a:solidFill>
                  <a:srgbClr val="FFC000"/>
                </a:solidFill>
              </a:rPr>
              <a:t>96dpi</a:t>
            </a:r>
            <a:r>
              <a:rPr lang="zh-TW" altLang="en-US" dirty="0"/>
              <a:t>，因此有些</a:t>
            </a:r>
            <a:r>
              <a:rPr lang="en-US" altLang="zh-TW" dirty="0"/>
              <a:t>jpg</a:t>
            </a:r>
            <a:r>
              <a:rPr lang="zh-TW" altLang="en-US" dirty="0"/>
              <a:t>或</a:t>
            </a:r>
            <a:r>
              <a:rPr lang="en-US" altLang="zh-TW" dirty="0" err="1"/>
              <a:t>png</a:t>
            </a:r>
            <a:r>
              <a:rPr lang="zh-TW" altLang="en-US" dirty="0"/>
              <a:t>的</a:t>
            </a:r>
            <a:r>
              <a:rPr lang="en-US" altLang="zh-TW" dirty="0"/>
              <a:t>icon</a:t>
            </a:r>
            <a:r>
              <a:rPr lang="zh-TW" altLang="en-US" dirty="0"/>
              <a:t>在電腦看起來很正常，但到了手機版卻是糊的。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en-US" altLang="zh-TW" dirty="0"/>
              <a:t>SVG</a:t>
            </a:r>
            <a:r>
              <a:rPr lang="zh-TW" altLang="en-US" dirty="0"/>
              <a:t>向量格式可以隨意放大縮小，因此在</a:t>
            </a:r>
            <a:r>
              <a:rPr lang="en-US" altLang="zh-TW" dirty="0"/>
              <a:t>RWD</a:t>
            </a:r>
            <a:r>
              <a:rPr lang="zh-TW" altLang="en-US" dirty="0"/>
              <a:t>網頁設計也經常採用</a:t>
            </a:r>
            <a:r>
              <a:rPr lang="en-US" altLang="zh-TW" dirty="0"/>
              <a:t>SVG</a:t>
            </a:r>
            <a:r>
              <a:rPr lang="zh-TW" altLang="en-US" dirty="0"/>
              <a:t>圖檔來取代其他圖片格式。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13313" name="Picture 1" descr="C:\Users\User\Desktop\Image 16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429000"/>
            <a:ext cx="6376656" cy="31683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圖片延遲加載</a:t>
            </a:r>
            <a:r>
              <a:rPr lang="en-US" altLang="zh-TW" dirty="0"/>
              <a:t>(Image Lazy Loading)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不一次把圖片全部都載下來，避免造成使用者端負擔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7170" name="Picture 2" descr="D:\2015協同教學\圖片\1127\Image 3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88840"/>
            <a:ext cx="5680398" cy="457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103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頁尾區塊</a:t>
            </a:r>
            <a:r>
              <a:rPr lang="en-US" altLang="zh-TW" dirty="0"/>
              <a:t>(Big Footer)</a:t>
            </a:r>
          </a:p>
          <a:p>
            <a:r>
              <a:rPr lang="en-US" altLang="zh-TW" dirty="0"/>
              <a:t>Big Footer</a:t>
            </a:r>
            <a:r>
              <a:rPr lang="zh-TW" altLang="en-US" dirty="0"/>
              <a:t>適合用來呈現企業網站架構或相關連結，對於</a:t>
            </a:r>
            <a:r>
              <a:rPr lang="en-US" altLang="zh-TW" dirty="0"/>
              <a:t>SEO</a:t>
            </a:r>
            <a:r>
              <a:rPr lang="zh-TW" altLang="en-US" dirty="0"/>
              <a:t>也有很好的幫助。</a:t>
            </a:r>
          </a:p>
        </p:txBody>
      </p:sp>
      <p:pic>
        <p:nvPicPr>
          <p:cNvPr id="9218" name="Picture 2" descr="E:\2015協同教學\圖片\1127\2015-11-24_145155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33056"/>
            <a:ext cx="4536504" cy="2451137"/>
          </a:xfrm>
          <a:prstGeom prst="rect">
            <a:avLst/>
          </a:prstGeom>
          <a:noFill/>
        </p:spPr>
      </p:pic>
      <p:pic>
        <p:nvPicPr>
          <p:cNvPr id="4" name="Picture 2" descr="C:\Users\User\Desktop\Image 19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5679" y="4077072"/>
            <a:ext cx="4668321" cy="2319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TW" altLang="en-US" dirty="0"/>
              <a:t>網頁設計趨勢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TW" altLang="en-US" dirty="0"/>
              <a:t>影片製作網頁將是王道</a:t>
            </a:r>
            <a:endParaRPr lang="en-US" altLang="zh-TW" dirty="0"/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en-US" altLang="zh-TW" dirty="0" err="1">
                <a:solidFill>
                  <a:schemeClr val="bg1"/>
                </a:solidFill>
              </a:rPr>
              <a:t>Hubspot</a:t>
            </a:r>
            <a:r>
              <a:rPr lang="zh-TW" altLang="en-US" dirty="0">
                <a:solidFill>
                  <a:schemeClr val="bg1"/>
                </a:solidFill>
              </a:rPr>
              <a:t>統計到</a:t>
            </a:r>
            <a:r>
              <a:rPr lang="en-US" altLang="zh-TW" dirty="0">
                <a:solidFill>
                  <a:schemeClr val="bg1"/>
                </a:solidFill>
              </a:rPr>
              <a:t>2018</a:t>
            </a:r>
            <a:r>
              <a:rPr lang="zh-TW" altLang="en-US" dirty="0">
                <a:solidFill>
                  <a:schemeClr val="bg1"/>
                </a:solidFill>
              </a:rPr>
              <a:t>年，</a:t>
            </a:r>
            <a:r>
              <a:rPr lang="en-US" altLang="zh-TW" dirty="0">
                <a:solidFill>
                  <a:schemeClr val="bg1"/>
                </a:solidFill>
              </a:rPr>
              <a:t>79%</a:t>
            </a:r>
            <a:r>
              <a:rPr lang="zh-TW" altLang="en-US" dirty="0">
                <a:solidFill>
                  <a:schemeClr val="bg1"/>
                </a:solidFill>
              </a:rPr>
              <a:t>的網路互聯網使用者流量將來自影片</a:t>
            </a:r>
            <a:endParaRPr lang="en-US" altLang="zh-TW" dirty="0">
              <a:solidFill>
                <a:schemeClr val="bg1"/>
              </a:solidFill>
            </a:endParaRPr>
          </a:p>
          <a:p>
            <a:pPr marL="914400" lvl="1" indent="-457200">
              <a:buFont typeface="Wingdings" pitchFamily="2" charset="2"/>
              <a:buAutoNum type="circleNumWdWhitePlain"/>
            </a:pPr>
            <a:r>
              <a:rPr lang="zh-TW" altLang="en-US" dirty="0">
                <a:solidFill>
                  <a:schemeClr val="bg1"/>
                </a:solidFill>
              </a:rPr>
              <a:t>目前已經有</a:t>
            </a:r>
            <a:r>
              <a:rPr lang="en-US" altLang="zh-TW" dirty="0">
                <a:solidFill>
                  <a:schemeClr val="bg1"/>
                </a:solidFill>
              </a:rPr>
              <a:t>50%</a:t>
            </a:r>
            <a:r>
              <a:rPr lang="zh-TW" altLang="en-US" dirty="0">
                <a:solidFill>
                  <a:schemeClr val="bg1"/>
                </a:solidFill>
              </a:rPr>
              <a:t>網頁流量來自影片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6" name="圖片 5" descr="Image 5.jp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1720" y="2996952"/>
            <a:ext cx="5400600" cy="347324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網頁設計資源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網頁前端框架</a:t>
            </a:r>
          </a:p>
        </p:txBody>
      </p:sp>
      <p:pic>
        <p:nvPicPr>
          <p:cNvPr id="10242" name="Picture 2" descr="D:\2015協同教學\圖片\1127\bootstrap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3333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2015協同教學\圖片\1127\semantic-ui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20" y="3345729"/>
            <a:ext cx="3333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2015協同教學\圖片\1127\uikit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54" y="4941168"/>
            <a:ext cx="3333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355976" y="1970256"/>
            <a:ext cx="46730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Bbootstrap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最知名的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框架，被全世界廣泛的使用，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可以用簡單的語法製作各種頁面排版、按鈕與表單特效等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，適合作為各類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UI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介面的底層。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355976" y="3690772"/>
            <a:ext cx="4613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強調要以非常語意化的語法來編寫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介面的框架，其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語法都較長也較繁瑣，盡量避開無意義或難懂的簡寫。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355975" y="5393933"/>
            <a:ext cx="47291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強大的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框架，功能更多更完整，且在部分元件的間距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編排上比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更優美，適合作為形象佈景的底層框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架。</a:t>
            </a:r>
          </a:p>
        </p:txBody>
      </p:sp>
    </p:spTree>
    <p:extLst>
      <p:ext uri="{BB962C8B-B14F-4D97-AF65-F5344CB8AC3E}">
        <p14:creationId xmlns:p14="http://schemas.microsoft.com/office/powerpoint/2010/main" val="38499590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網頁設計資源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素材</a:t>
            </a:r>
          </a:p>
        </p:txBody>
      </p:sp>
      <p:pic>
        <p:nvPicPr>
          <p:cNvPr id="7170" name="Picture 2" descr="E:\2015協同教學\圖片\1127\2015-11-24_14211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748584"/>
            <a:ext cx="2381230" cy="1320376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491880" y="1970256"/>
            <a:ext cx="270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Animated GIF icons</a:t>
            </a:r>
            <a:r>
              <a:rPr lang="zh-TW" altLang="en-US" sz="1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動態 </a:t>
            </a:r>
            <a:r>
              <a:rPr lang="en-US" altLang="zh-TW" sz="1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icons</a:t>
            </a:r>
            <a:endParaRPr lang="zh-TW" altLang="en-US" sz="1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 descr="D:\2015協同教學\圖片\1127\fontawesom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356992"/>
            <a:ext cx="2381231" cy="102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430220" y="3394816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很有名的字型圖示的提供者，有大量且完整的向量圖型文字可以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選擇。</a:t>
            </a:r>
          </a:p>
        </p:txBody>
      </p:sp>
      <p:pic>
        <p:nvPicPr>
          <p:cNvPr id="1027" name="Picture 3" descr="D:\2015協同教學\圖片\1127\pixabay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3" y="4725144"/>
            <a:ext cx="2368370" cy="101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3446517" y="4869160"/>
            <a:ext cx="52116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非常大量的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CC0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圖片，除了各家分享的高品質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CC0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圖片外，也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包含不少基本的去背物品等圖片，適合用在商業文章或企業簡介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中。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網頁設計資源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D:\2015協同教學\圖片\1127\tuts-plu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2736304" cy="117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2015協同教學\圖片\1127\codecademy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068960"/>
            <a:ext cx="2736304" cy="117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2015協同教學\圖片\1127\coursera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4725144"/>
            <a:ext cx="2736303" cy="100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707904" y="3212976"/>
            <a:ext cx="47291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最有名的網頁設計與開發線上學院，可以從基礎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 &amp;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CSS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開始學起，註冊後網站即會提供自動化課程線上操作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707904" y="1701803"/>
            <a:ext cx="4832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Tuts+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是一個老牌的設計教學網站，包含平面設計、網頁設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計、程式開發等等的大量教學。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824569" y="4737720"/>
            <a:ext cx="46247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由史丹佛大學大學教授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Andrew Ng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Daphne </a:t>
            </a:r>
            <a:r>
              <a:rPr lang="en-US" altLang="zh-TW" sz="1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Koller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創建的 ，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Coursera 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為使用者提供的最好的線上免費課程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，你可以找到全球百大名校的 </a:t>
            </a:r>
            <a: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1,486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課程數目來學習怎</a:t>
            </a:r>
            <a:endParaRPr lang="en-US" altLang="zh-TW" sz="1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樣容易地寫 </a:t>
            </a:r>
            <a:r>
              <a:rPr lang="en-US" altLang="zh-TW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4571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要怎麼規劃網站架構？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需要有自行修改管理的後台</a:t>
            </a:r>
            <a:endParaRPr lang="en-US" altLang="zh-TW" dirty="0"/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哪些選項在網站上線後，需要頻繁地更新、修改</a:t>
            </a:r>
            <a:r>
              <a:rPr lang="en-US" altLang="zh-TW" dirty="0"/>
              <a:t>?</a:t>
            </a:r>
          </a:p>
          <a:p>
            <a:pPr marL="9144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最新消息、商品上架、商品資訊、商品相片</a:t>
            </a:r>
            <a:r>
              <a:rPr lang="en-US" altLang="zh-TW" dirty="0"/>
              <a:t>………</a:t>
            </a:r>
            <a:endParaRPr lang="zh-TW" altLang="en-US" dirty="0"/>
          </a:p>
        </p:txBody>
      </p:sp>
      <p:pic>
        <p:nvPicPr>
          <p:cNvPr id="5" name="圖片 4" descr="Image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2266319"/>
            <a:ext cx="5256584" cy="45916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要怎麼規劃網站架構？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網站還需要哪些功能？</a:t>
            </a:r>
            <a:endParaRPr lang="en-US" altLang="zh-TW" dirty="0"/>
          </a:p>
          <a:p>
            <a:pPr marL="85725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例如：線上加入購物車、加價購專區、嵌入</a:t>
            </a:r>
            <a:r>
              <a:rPr lang="en-US" altLang="zh-TW" dirty="0"/>
              <a:t>FB</a:t>
            </a:r>
            <a:r>
              <a:rPr lang="zh-TW" altLang="en-US" dirty="0"/>
              <a:t>粉絲團、紅利兌換</a:t>
            </a:r>
          </a:p>
        </p:txBody>
      </p:sp>
      <p:pic>
        <p:nvPicPr>
          <p:cNvPr id="2050" name="Picture 2" descr="E:\2015協同教學\圖片\1127\2015-11-23_1004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5194940" cy="3981475"/>
          </a:xfrm>
          <a:prstGeom prst="rect">
            <a:avLst/>
          </a:prstGeom>
          <a:noFill/>
        </p:spPr>
      </p:pic>
      <p:pic>
        <p:nvPicPr>
          <p:cNvPr id="2051" name="Picture 3" descr="E:\2015協同教學\圖片\1127\2015-11-23_09573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9675" y="3429000"/>
            <a:ext cx="3990837" cy="2232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321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4657</TotalTime>
  <Words>3211</Words>
  <Application>Microsoft Macintosh PowerPoint</Application>
  <PresentationFormat>如螢幕大小 (4:3)</PresentationFormat>
  <Paragraphs>349</Paragraphs>
  <Slides>76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1" baseType="lpstr">
      <vt:lpstr>微軟正黑體</vt:lpstr>
      <vt:lpstr>Arial</vt:lpstr>
      <vt:lpstr>Calibri</vt:lpstr>
      <vt:lpstr>Wingdings</vt:lpstr>
      <vt:lpstr>Office 佈景主題</vt:lpstr>
      <vt:lpstr>PowerPoint 簡報</vt:lpstr>
      <vt:lpstr>網站架構與規劃</vt:lpstr>
      <vt:lpstr>網站架構與規劃</vt:lpstr>
      <vt:lpstr>要怎麼規劃網站架構？</vt:lpstr>
      <vt:lpstr>要怎麼規劃網站架構？</vt:lpstr>
      <vt:lpstr>要怎麼規劃網站架構？</vt:lpstr>
      <vt:lpstr>要怎麼規劃網站架構？</vt:lpstr>
      <vt:lpstr>要怎麼規劃網站架構？</vt:lpstr>
      <vt:lpstr>要怎麼規劃網站架構？</vt:lpstr>
      <vt:lpstr>要怎麼規劃網站架構？</vt:lpstr>
      <vt:lpstr>要怎麼規劃網站架構？</vt:lpstr>
      <vt:lpstr>如何構思版面設計?</vt:lpstr>
      <vt:lpstr>如何構思版面設計?</vt:lpstr>
      <vt:lpstr>如何構思版面設計?</vt:lpstr>
      <vt:lpstr>如何構思版面設計?</vt:lpstr>
      <vt:lpstr>如何構思版面設計?</vt:lpstr>
      <vt:lpstr>如何構思版面設計?</vt:lpstr>
      <vt:lpstr>網頁設計的組成</vt:lpstr>
      <vt:lpstr>網頁設計的組成</vt:lpstr>
      <vt:lpstr>網頁設計的組成</vt:lpstr>
      <vt:lpstr>網頁設計的組成</vt:lpstr>
      <vt:lpstr>網頁設計的組成</vt:lpstr>
      <vt:lpstr>網頁設計的組成</vt:lpstr>
      <vt:lpstr>網站使用者經驗</vt:lpstr>
      <vt:lpstr>網站使用者經驗</vt:lpstr>
      <vt:lpstr>網站使用者經驗</vt:lpstr>
      <vt:lpstr>網站使用者經驗</vt:lpstr>
      <vt:lpstr>網站使用者經驗</vt:lpstr>
      <vt:lpstr>網站使用者經驗</vt:lpstr>
      <vt:lpstr>網站使用者經驗</vt:lpstr>
      <vt:lpstr>網站使用者經驗</vt:lpstr>
      <vt:lpstr>網站使用者經驗</vt:lpstr>
      <vt:lpstr>網站使用者經驗，傳遞有溫度的人性設計</vt:lpstr>
      <vt:lpstr>網站使用者經驗，傳遞有溫度的人性設計</vt:lpstr>
      <vt:lpstr>PowerPoint 簡報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網頁版面解析度尺寸大小</vt:lpstr>
      <vt:lpstr>網頁版面解析度尺寸大小</vt:lpstr>
      <vt:lpstr>網頁版面解析度尺寸大小</vt:lpstr>
      <vt:lpstr>網頁版面解析度尺寸大小</vt:lpstr>
      <vt:lpstr>網頁版面解析度尺寸大小</vt:lpstr>
      <vt:lpstr>網頁版面解析度尺寸大小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PowerPoint 簡報</vt:lpstr>
      <vt:lpstr>PowerPoint 簡報</vt:lpstr>
      <vt:lpstr>網頁設計趨勢</vt:lpstr>
      <vt:lpstr>PowerPoint 簡報</vt:lpstr>
      <vt:lpstr>網頁全幅背景製作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網頁設計趨勢</vt:lpstr>
      <vt:lpstr>網頁設計資源</vt:lpstr>
      <vt:lpstr>網頁設計資源</vt:lpstr>
      <vt:lpstr>網頁設計資源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</dc:title>
  <dc:creator>多媒體設計系碩士賴怡靜</dc:creator>
  <cp:lastModifiedBy>黃國峰</cp:lastModifiedBy>
  <cp:revision>655</cp:revision>
  <dcterms:created xsi:type="dcterms:W3CDTF">2015-11-13T07:09:53Z</dcterms:created>
  <dcterms:modified xsi:type="dcterms:W3CDTF">2021-10-29T01:09:01Z</dcterms:modified>
</cp:coreProperties>
</file>